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8" r:id="rId2"/>
    <p:sldId id="281" r:id="rId3"/>
    <p:sldId id="269" r:id="rId4"/>
    <p:sldId id="267" r:id="rId5"/>
    <p:sldId id="283" r:id="rId6"/>
    <p:sldId id="286" r:id="rId7"/>
    <p:sldId id="290" r:id="rId8"/>
    <p:sldId id="304" r:id="rId9"/>
    <p:sldId id="266" r:id="rId10"/>
    <p:sldId id="293" r:id="rId11"/>
    <p:sldId id="305" r:id="rId12"/>
    <p:sldId id="295" r:id="rId13"/>
    <p:sldId id="285" r:id="rId14"/>
    <p:sldId id="296" r:id="rId15"/>
    <p:sldId id="297" r:id="rId16"/>
    <p:sldId id="298" r:id="rId17"/>
    <p:sldId id="272" r:id="rId18"/>
    <p:sldId id="282" r:id="rId19"/>
    <p:sldId id="273" r:id="rId20"/>
    <p:sldId id="299" r:id="rId21"/>
    <p:sldId id="300" r:id="rId22"/>
    <p:sldId id="259" r:id="rId23"/>
    <p:sldId id="301" r:id="rId24"/>
    <p:sldId id="275" r:id="rId25"/>
    <p:sldId id="302" r:id="rId26"/>
    <p:sldId id="306" r:id="rId27"/>
    <p:sldId id="307" r:id="rId28"/>
    <p:sldId id="280" r:id="rId29"/>
    <p:sldId id="279" r:id="rId3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97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621209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981809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3556681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350425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876702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4201400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4040057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519519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52838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730906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t>25/05/2026</a:t>
            </a:fld>
            <a:endParaRPr lang="es-CO"/>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357050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t>25/05/2026</a:t>
            </a:fld>
            <a:endParaRPr lang="es-CO"/>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t>‹Nº›</a:t>
            </a:fld>
            <a:endParaRPr lang="es-CO"/>
          </a:p>
        </p:txBody>
      </p:sp>
    </p:spTree>
    <p:extLst>
      <p:ext uri="{BB962C8B-B14F-4D97-AF65-F5344CB8AC3E}">
        <p14:creationId xmlns:p14="http://schemas.microsoft.com/office/powerpoint/2010/main" val="554428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_tf4R1YsOE4" TargetMode="Externa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www.ilo.org/dyn/normlex/en/f?p=1000:12100:0::NO::P12100_INSTRUMENT_ID,P12100_LANG_CODE:312247,es:NO" TargetMode="Externa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3LQAnFEADl4"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BdsfLzHBZmM"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66654DF-C5F6-408E-801C-AFC79F3E6D2A}"/>
              </a:ext>
            </a:extLst>
          </p:cNvPr>
          <p:cNvSpPr txBox="1"/>
          <p:nvPr/>
        </p:nvSpPr>
        <p:spPr>
          <a:xfrm>
            <a:off x="4311015" y="535136"/>
            <a:ext cx="6810376" cy="6555641"/>
          </a:xfrm>
          <a:prstGeom prst="rect">
            <a:avLst/>
          </a:prstGeom>
          <a:noFill/>
        </p:spPr>
        <p:txBody>
          <a:bodyPr wrap="square">
            <a:spAutoFit/>
          </a:bodyPr>
          <a:lstStyle/>
          <a:p>
            <a:pPr algn="ctr"/>
            <a:endParaRPr lang="es-CO" sz="4400" b="1" dirty="0">
              <a:solidFill>
                <a:schemeClr val="bg2"/>
              </a:solidFill>
            </a:endParaRPr>
          </a:p>
          <a:p>
            <a:pPr algn="ctr"/>
            <a:r>
              <a:rPr lang="es-CO" sz="4400" b="1" dirty="0">
                <a:solidFill>
                  <a:schemeClr val="bg2"/>
                </a:solidFill>
              </a:rPr>
              <a:t>HISTORIA Y TAREAS DEL MOVIMIENTO</a:t>
            </a:r>
            <a:br>
              <a:rPr lang="es-CO" sz="4400" b="1" dirty="0">
                <a:solidFill>
                  <a:schemeClr val="bg2"/>
                </a:solidFill>
              </a:rPr>
            </a:br>
            <a:r>
              <a:rPr lang="es-CO" sz="4400" b="1" dirty="0">
                <a:solidFill>
                  <a:schemeClr val="bg2"/>
                </a:solidFill>
              </a:rPr>
              <a:t>SINDICAL </a:t>
            </a:r>
          </a:p>
          <a:p>
            <a:pPr algn="ctr"/>
            <a:endParaRPr lang="es-CO" sz="4000" dirty="0">
              <a:solidFill>
                <a:schemeClr val="tx1"/>
              </a:solidFill>
            </a:endParaRPr>
          </a:p>
          <a:p>
            <a:endParaRPr lang="es-CO" sz="2400" dirty="0">
              <a:solidFill>
                <a:srgbClr val="C00000"/>
              </a:solidFill>
            </a:endParaRPr>
          </a:p>
          <a:p>
            <a:pPr algn="ctr"/>
            <a:r>
              <a:rPr lang="es-CO" sz="3200" dirty="0">
                <a:solidFill>
                  <a:schemeClr val="bg2"/>
                </a:solidFill>
              </a:rPr>
              <a:t>NUEVA ESCUELA POPULAR Y OBRERA “ NEPO”</a:t>
            </a:r>
          </a:p>
          <a:p>
            <a:pPr algn="ctr"/>
            <a:endParaRPr lang="es-CO" sz="4000" dirty="0">
              <a:solidFill>
                <a:schemeClr val="bg2"/>
              </a:solidFill>
            </a:endParaRPr>
          </a:p>
          <a:p>
            <a:pPr algn="ctr"/>
            <a:r>
              <a:rPr lang="es-CO" sz="2800" dirty="0">
                <a:solidFill>
                  <a:schemeClr val="bg2"/>
                </a:solidFill>
              </a:rPr>
              <a:t>REINALDO MEDINA GONZALEZ </a:t>
            </a:r>
          </a:p>
          <a:p>
            <a:endParaRPr lang="es-CO" sz="2400" dirty="0">
              <a:solidFill>
                <a:srgbClr val="C00000"/>
              </a:solidFill>
            </a:endParaRPr>
          </a:p>
          <a:p>
            <a:endParaRPr lang="es-CO" sz="2400" dirty="0">
              <a:solidFill>
                <a:schemeClr val="bg1"/>
              </a:solidFill>
            </a:endParaRPr>
          </a:p>
        </p:txBody>
      </p:sp>
    </p:spTree>
    <p:extLst>
      <p:ext uri="{BB962C8B-B14F-4D97-AF65-F5344CB8AC3E}">
        <p14:creationId xmlns:p14="http://schemas.microsoft.com/office/powerpoint/2010/main" val="2494350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4067175" y="982176"/>
            <a:ext cx="6810376" cy="5632311"/>
          </a:xfrm>
          <a:prstGeom prst="rect">
            <a:avLst/>
          </a:prstGeom>
          <a:noFill/>
        </p:spPr>
        <p:txBody>
          <a:bodyPr wrap="square">
            <a:spAutoFit/>
          </a:bodyPr>
          <a:lstStyle/>
          <a:p>
            <a:pPr algn="ctr"/>
            <a:r>
              <a:rPr lang="es-CO" sz="3600" b="1" dirty="0">
                <a:solidFill>
                  <a:schemeClr val="bg2"/>
                </a:solidFill>
              </a:rPr>
              <a:t>OBJETIVOS DE LA PRIMERA INTERNACIONAL</a:t>
            </a:r>
          </a:p>
          <a:p>
            <a:pPr algn="just"/>
            <a:r>
              <a:rPr lang="es-CO" sz="3200" dirty="0">
                <a:solidFill>
                  <a:schemeClr val="bg2"/>
                </a:solidFill>
              </a:rPr>
              <a:t>Nace como respuesta a la explotación que sufren los trabajadores como consecuencia de la revolución industrial. Su objetivo es lograr un orden social más justo e igualitario luchando contra el capitalismo. Es un símbolo de solidaridad internacional entre los obreros por encima de las fronteras</a:t>
            </a:r>
            <a:endParaRPr lang="es-CO" sz="3200" b="1" dirty="0">
              <a:solidFill>
                <a:schemeClr val="bg2"/>
              </a:solidFill>
            </a:endParaRPr>
          </a:p>
        </p:txBody>
      </p:sp>
    </p:spTree>
    <p:extLst>
      <p:ext uri="{BB962C8B-B14F-4D97-AF65-F5344CB8AC3E}">
        <p14:creationId xmlns:p14="http://schemas.microsoft.com/office/powerpoint/2010/main" val="2242415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822491" y="1034321"/>
            <a:ext cx="7929797" cy="5016758"/>
          </a:xfrm>
          <a:prstGeom prst="rect">
            <a:avLst/>
          </a:prstGeom>
          <a:noFill/>
        </p:spPr>
        <p:txBody>
          <a:bodyPr wrap="square">
            <a:spAutoFit/>
          </a:bodyPr>
          <a:lstStyle/>
          <a:p>
            <a:pPr algn="ctr"/>
            <a:r>
              <a:rPr lang="es-CO" sz="3600" b="1" dirty="0">
                <a:solidFill>
                  <a:schemeClr val="bg2"/>
                </a:solidFill>
              </a:rPr>
              <a:t>CORRIENTES DE LA INTERNACIONAL</a:t>
            </a:r>
          </a:p>
          <a:p>
            <a:pPr algn="ctr"/>
            <a:r>
              <a:rPr lang="es-CO" sz="3600" b="1" dirty="0">
                <a:solidFill>
                  <a:schemeClr val="bg2"/>
                </a:solidFill>
              </a:rPr>
              <a:t> </a:t>
            </a:r>
          </a:p>
          <a:p>
            <a:pPr algn="just"/>
            <a:r>
              <a:rPr lang="es-ES" sz="3600" b="1" dirty="0">
                <a:solidFill>
                  <a:schemeClr val="bg2"/>
                </a:solidFill>
              </a:rPr>
              <a:t>L</a:t>
            </a:r>
            <a:r>
              <a:rPr lang="es-CO" sz="3600" b="1" dirty="0">
                <a:solidFill>
                  <a:schemeClr val="bg2"/>
                </a:solidFill>
              </a:rPr>
              <a:t>ASSALLISMO (Cooperativismo)</a:t>
            </a:r>
          </a:p>
          <a:p>
            <a:pPr algn="just"/>
            <a:r>
              <a:rPr lang="es-ES" sz="3600" b="1" dirty="0">
                <a:solidFill>
                  <a:schemeClr val="bg2"/>
                </a:solidFill>
              </a:rPr>
              <a:t>T</a:t>
            </a:r>
            <a:r>
              <a:rPr lang="es-CO" sz="3600" b="1" dirty="0">
                <a:solidFill>
                  <a:schemeClr val="bg2"/>
                </a:solidFill>
              </a:rPr>
              <a:t>RADEUNIONISMO (Economicismo)</a:t>
            </a:r>
          </a:p>
          <a:p>
            <a:pPr algn="just"/>
            <a:r>
              <a:rPr lang="es-ES" sz="3600" b="1" dirty="0">
                <a:solidFill>
                  <a:schemeClr val="bg2"/>
                </a:solidFill>
              </a:rPr>
              <a:t>B</a:t>
            </a:r>
            <a:r>
              <a:rPr lang="es-CO" sz="3600" b="1" dirty="0">
                <a:solidFill>
                  <a:schemeClr val="bg2"/>
                </a:solidFill>
              </a:rPr>
              <a:t>LANQUISMO (Oportunismo Izquierda)</a:t>
            </a:r>
          </a:p>
          <a:p>
            <a:pPr algn="just"/>
            <a:r>
              <a:rPr lang="es-ES" sz="3600" b="1" dirty="0">
                <a:solidFill>
                  <a:schemeClr val="bg2"/>
                </a:solidFill>
              </a:rPr>
              <a:t>P</a:t>
            </a:r>
            <a:r>
              <a:rPr lang="es-CO" sz="3600" b="1" dirty="0">
                <a:solidFill>
                  <a:schemeClr val="bg2"/>
                </a:solidFill>
              </a:rPr>
              <a:t>ROUDHONISMO (Sociedad sin poder)</a:t>
            </a:r>
          </a:p>
          <a:p>
            <a:pPr algn="just"/>
            <a:r>
              <a:rPr lang="es-ES" sz="3600" b="1" dirty="0">
                <a:solidFill>
                  <a:schemeClr val="bg2"/>
                </a:solidFill>
              </a:rPr>
              <a:t>B</a:t>
            </a:r>
            <a:r>
              <a:rPr lang="es-CO" sz="3600" b="1" dirty="0">
                <a:solidFill>
                  <a:schemeClr val="bg2"/>
                </a:solidFill>
              </a:rPr>
              <a:t>AkUNINISMO (Anarquista espontaneo)</a:t>
            </a:r>
          </a:p>
          <a:p>
            <a:pPr algn="just"/>
            <a:r>
              <a:rPr lang="es-ES" sz="3600" b="1" dirty="0">
                <a:solidFill>
                  <a:schemeClr val="bg2"/>
                </a:solidFill>
              </a:rPr>
              <a:t>M</a:t>
            </a:r>
            <a:r>
              <a:rPr lang="es-CO" sz="3600" b="1" dirty="0">
                <a:solidFill>
                  <a:schemeClr val="bg2"/>
                </a:solidFill>
              </a:rPr>
              <a:t>ARXISTA (Revolución Social)</a:t>
            </a:r>
          </a:p>
          <a:p>
            <a:pPr algn="ctr"/>
            <a:endParaRPr lang="es-CO" sz="3200" b="1" dirty="0">
              <a:solidFill>
                <a:schemeClr val="bg2"/>
              </a:solidFill>
            </a:endParaRPr>
          </a:p>
        </p:txBody>
      </p:sp>
    </p:spTree>
    <p:extLst>
      <p:ext uri="{BB962C8B-B14F-4D97-AF65-F5344CB8AC3E}">
        <p14:creationId xmlns:p14="http://schemas.microsoft.com/office/powerpoint/2010/main" val="2777926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495299" y="773490"/>
            <a:ext cx="8543926" cy="6370975"/>
          </a:xfrm>
          <a:prstGeom prst="rect">
            <a:avLst/>
          </a:prstGeom>
          <a:noFill/>
        </p:spPr>
        <p:txBody>
          <a:bodyPr wrap="square">
            <a:spAutoFit/>
          </a:bodyPr>
          <a:lstStyle/>
          <a:p>
            <a:pPr algn="ctr"/>
            <a:r>
              <a:rPr lang="es-CO" sz="3600" dirty="0">
                <a:solidFill>
                  <a:schemeClr val="bg2"/>
                </a:solidFill>
              </a:rPr>
              <a:t>PRINCIPALES PUNTOS TRATADOS EN LA PRIMERA INTERNACIONAL</a:t>
            </a:r>
          </a:p>
          <a:p>
            <a:pPr marL="571500" indent="-571500" algn="ctr">
              <a:buFont typeface="Wingdings" panose="05000000000000000000" pitchFamily="2" charset="2"/>
              <a:buChar char="q"/>
            </a:pPr>
            <a:endParaRPr lang="es-CO" sz="3600" dirty="0">
              <a:solidFill>
                <a:schemeClr val="bg2"/>
              </a:solidFill>
            </a:endParaRPr>
          </a:p>
          <a:p>
            <a:pPr marL="342900" indent="-342900" algn="just">
              <a:buFont typeface="Wingdings" panose="05000000000000000000" pitchFamily="2" charset="2"/>
              <a:buChar char="q"/>
            </a:pPr>
            <a:r>
              <a:rPr lang="es-CO" sz="2400" dirty="0">
                <a:solidFill>
                  <a:schemeClr val="bg2"/>
                </a:solidFill>
              </a:rPr>
              <a:t>Necesidad de una acción unitaria del proletariado, y la organización de la clase obrera.</a:t>
            </a:r>
          </a:p>
          <a:p>
            <a:pPr marL="342900" indent="-342900" algn="just">
              <a:buFont typeface="Wingdings" panose="05000000000000000000" pitchFamily="2" charset="2"/>
              <a:buChar char="q"/>
            </a:pPr>
            <a:r>
              <a:rPr lang="es-CO" sz="2400" dirty="0">
                <a:solidFill>
                  <a:schemeClr val="bg2"/>
                </a:solidFill>
              </a:rPr>
              <a:t>Lucha por la emancipación económica y por la abolición de la sociedad clasista.</a:t>
            </a:r>
          </a:p>
          <a:p>
            <a:pPr marL="342900" indent="-342900" algn="just">
              <a:buFont typeface="Wingdings" panose="05000000000000000000" pitchFamily="2" charset="2"/>
              <a:buChar char="q"/>
            </a:pPr>
            <a:r>
              <a:rPr lang="es-CO" sz="2400" dirty="0">
                <a:solidFill>
                  <a:schemeClr val="bg2"/>
                </a:solidFill>
              </a:rPr>
              <a:t>Abolición de la explotación infantil y mejora de las condiciones laborales de la mujer.</a:t>
            </a:r>
          </a:p>
          <a:p>
            <a:pPr marL="342900" indent="-342900" algn="just">
              <a:buFont typeface="Wingdings" panose="05000000000000000000" pitchFamily="2" charset="2"/>
              <a:buChar char="q"/>
            </a:pPr>
            <a:r>
              <a:rPr lang="es-CO" sz="2400" dirty="0">
                <a:solidFill>
                  <a:schemeClr val="bg2"/>
                </a:solidFill>
              </a:rPr>
              <a:t>Solidaridad internacional obrera.</a:t>
            </a:r>
          </a:p>
          <a:p>
            <a:pPr marL="342900" indent="-342900" algn="just">
              <a:buFont typeface="Wingdings" panose="05000000000000000000" pitchFamily="2" charset="2"/>
              <a:buChar char="q"/>
            </a:pPr>
            <a:r>
              <a:rPr lang="es-CO" sz="2400" dirty="0">
                <a:solidFill>
                  <a:schemeClr val="bg2"/>
                </a:solidFill>
              </a:rPr>
              <a:t>Reconocimiento de la importancia del movimiento sindical.</a:t>
            </a:r>
          </a:p>
          <a:p>
            <a:pPr marL="342900" indent="-342900" algn="just">
              <a:buFont typeface="Wingdings" panose="05000000000000000000" pitchFamily="2" charset="2"/>
              <a:buChar char="q"/>
            </a:pPr>
            <a:r>
              <a:rPr lang="es-CO" sz="2400" dirty="0">
                <a:solidFill>
                  <a:schemeClr val="bg2"/>
                </a:solidFill>
              </a:rPr>
              <a:t>Huelga como instrumento de lucha.</a:t>
            </a:r>
          </a:p>
          <a:p>
            <a:pPr marL="342900" indent="-342900" algn="just">
              <a:buFont typeface="Wingdings" panose="05000000000000000000" pitchFamily="2" charset="2"/>
              <a:buChar char="q"/>
            </a:pPr>
            <a:r>
              <a:rPr lang="es-CO" sz="2400" dirty="0">
                <a:solidFill>
                  <a:schemeClr val="bg2"/>
                </a:solidFill>
              </a:rPr>
              <a:t>Abolición de la propiedad privada de los bienes de producción y de los ejércitos permanentes.</a:t>
            </a:r>
          </a:p>
          <a:p>
            <a:pPr marL="571500" indent="-571500">
              <a:buFont typeface="Wingdings" panose="05000000000000000000" pitchFamily="2" charset="2"/>
              <a:buChar char="q"/>
            </a:pPr>
            <a:endParaRPr lang="es-CO" sz="3600" b="1" dirty="0">
              <a:solidFill>
                <a:schemeClr val="bg2"/>
              </a:solidFill>
            </a:endParaRPr>
          </a:p>
        </p:txBody>
      </p:sp>
    </p:spTree>
    <p:extLst>
      <p:ext uri="{BB962C8B-B14F-4D97-AF65-F5344CB8AC3E}">
        <p14:creationId xmlns:p14="http://schemas.microsoft.com/office/powerpoint/2010/main" val="565017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57667D4F-732A-73F4-ABFD-9A14481E20C6}"/>
              </a:ext>
            </a:extLst>
          </p:cNvPr>
          <p:cNvSpPr txBox="1"/>
          <p:nvPr/>
        </p:nvSpPr>
        <p:spPr>
          <a:xfrm>
            <a:off x="3047036" y="3247227"/>
            <a:ext cx="6094070" cy="2123658"/>
          </a:xfrm>
          <a:prstGeom prst="rect">
            <a:avLst/>
          </a:prstGeom>
          <a:noFill/>
        </p:spPr>
        <p:txBody>
          <a:bodyPr wrap="square">
            <a:spAutoFit/>
          </a:bodyPr>
          <a:lstStyle/>
          <a:p>
            <a:pPr algn="ctr"/>
            <a:r>
              <a:rPr lang="es-ES" sz="4400" b="1" dirty="0">
                <a:solidFill>
                  <a:schemeClr val="bg2"/>
                </a:solidFill>
              </a:rPr>
              <a:t>CONQUISTAS Y TAREAS DEL MOVIMIENTO OBRERO</a:t>
            </a:r>
            <a:endParaRPr lang="es-CO" sz="4400" dirty="0">
              <a:solidFill>
                <a:schemeClr val="bg2"/>
              </a:solidFill>
            </a:endParaRPr>
          </a:p>
        </p:txBody>
      </p:sp>
    </p:spTree>
    <p:extLst>
      <p:ext uri="{BB962C8B-B14F-4D97-AF65-F5344CB8AC3E}">
        <p14:creationId xmlns:p14="http://schemas.microsoft.com/office/powerpoint/2010/main" val="741889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495299" y="773490"/>
            <a:ext cx="8543926" cy="5755422"/>
          </a:xfrm>
          <a:prstGeom prst="rect">
            <a:avLst/>
          </a:prstGeom>
          <a:noFill/>
        </p:spPr>
        <p:txBody>
          <a:bodyPr wrap="square">
            <a:spAutoFit/>
          </a:bodyPr>
          <a:lstStyle/>
          <a:p>
            <a:pPr algn="ctr"/>
            <a:r>
              <a:rPr lang="es-CO" sz="3600" b="1" dirty="0">
                <a:solidFill>
                  <a:schemeClr val="bg2"/>
                </a:solidFill>
              </a:rPr>
              <a:t>CONQUISTAS SOCIOECONOMICAS</a:t>
            </a:r>
            <a:endParaRPr lang="es-CO" sz="7200" b="1" dirty="0">
              <a:solidFill>
                <a:schemeClr val="bg2"/>
              </a:solidFill>
            </a:endParaRPr>
          </a:p>
          <a:p>
            <a:pPr algn="ctr"/>
            <a:endParaRPr lang="es-CO" sz="3600" dirty="0">
              <a:solidFill>
                <a:schemeClr val="bg2"/>
              </a:solidFill>
            </a:endParaRPr>
          </a:p>
          <a:p>
            <a:pPr marL="0" indent="0">
              <a:buNone/>
            </a:pPr>
            <a:r>
              <a:rPr lang="es-CO" sz="2600" dirty="0">
                <a:solidFill>
                  <a:schemeClr val="bg2"/>
                </a:solidFill>
              </a:rPr>
              <a:t>• Jornada laboral</a:t>
            </a:r>
          </a:p>
          <a:p>
            <a:pPr marL="0" indent="0">
              <a:buNone/>
            </a:pPr>
            <a:r>
              <a:rPr lang="es-CO" sz="2600" dirty="0">
                <a:solidFill>
                  <a:schemeClr val="bg2"/>
                </a:solidFill>
                <a:hlinkClick r:id="rId3"/>
              </a:rPr>
              <a:t>https://www.youtube.com/watch?v=_tf4R1YsOE4</a:t>
            </a:r>
            <a:r>
              <a:rPr lang="es-CO" sz="2600" dirty="0">
                <a:solidFill>
                  <a:schemeClr val="bg2"/>
                </a:solidFill>
              </a:rPr>
              <a:t> </a:t>
            </a:r>
          </a:p>
          <a:p>
            <a:pPr marL="0" indent="0">
              <a:buNone/>
            </a:pPr>
            <a:r>
              <a:rPr lang="es-CO" sz="2600" dirty="0">
                <a:solidFill>
                  <a:schemeClr val="bg2"/>
                </a:solidFill>
              </a:rPr>
              <a:t>• Salarios.</a:t>
            </a:r>
          </a:p>
          <a:p>
            <a:pPr marL="0" indent="0">
              <a:buNone/>
            </a:pPr>
            <a:r>
              <a:rPr lang="es-CO" sz="2600" dirty="0">
                <a:solidFill>
                  <a:schemeClr val="bg2"/>
                </a:solidFill>
              </a:rPr>
              <a:t>• Contrato laboral.</a:t>
            </a:r>
          </a:p>
          <a:p>
            <a:r>
              <a:rPr lang="es-ES" sz="2600" dirty="0">
                <a:solidFill>
                  <a:schemeClr val="bg2"/>
                </a:solidFill>
              </a:rPr>
              <a:t>Código sustantivo del Trabajo s Decretos 2663 y 3473 de 1950</a:t>
            </a:r>
            <a:endParaRPr lang="es-CO" sz="2600" dirty="0">
              <a:solidFill>
                <a:schemeClr val="bg2"/>
              </a:solidFill>
            </a:endParaRPr>
          </a:p>
          <a:p>
            <a:pPr marL="0" indent="0">
              <a:buNone/>
            </a:pPr>
            <a:r>
              <a:rPr lang="es-CO" sz="2600" dirty="0">
                <a:solidFill>
                  <a:schemeClr val="bg2"/>
                </a:solidFill>
              </a:rPr>
              <a:t>• Carrera administrativa. </a:t>
            </a:r>
            <a:r>
              <a:rPr lang="es-ES" sz="2600" dirty="0">
                <a:solidFill>
                  <a:schemeClr val="bg2"/>
                </a:solidFill>
              </a:rPr>
              <a:t>La ley 443 junio 11 de 1.998</a:t>
            </a:r>
            <a:endParaRPr lang="es-CO" sz="2600" dirty="0">
              <a:solidFill>
                <a:schemeClr val="bg2"/>
              </a:solidFill>
            </a:endParaRPr>
          </a:p>
          <a:p>
            <a:pPr marL="0" indent="0">
              <a:buNone/>
            </a:pPr>
            <a:r>
              <a:rPr lang="es-CO" sz="2600" dirty="0">
                <a:solidFill>
                  <a:schemeClr val="bg2"/>
                </a:solidFill>
              </a:rPr>
              <a:t>• Días de descanso obligatorios.</a:t>
            </a:r>
          </a:p>
          <a:p>
            <a:pPr marL="0" indent="0">
              <a:buNone/>
            </a:pPr>
            <a:r>
              <a:rPr lang="es-CO" sz="2600" dirty="0">
                <a:solidFill>
                  <a:schemeClr val="bg2"/>
                </a:solidFill>
              </a:rPr>
              <a:t>• Vacaciones remuneradas.</a:t>
            </a:r>
          </a:p>
          <a:p>
            <a:pPr marL="0" indent="0">
              <a:buNone/>
            </a:pPr>
            <a:r>
              <a:rPr lang="es-CO" sz="2600" dirty="0">
                <a:solidFill>
                  <a:schemeClr val="bg2"/>
                </a:solidFill>
              </a:rPr>
              <a:t>• Cesantía e interés de cesantía.</a:t>
            </a:r>
            <a:r>
              <a:rPr lang="es-ES" sz="2600" dirty="0">
                <a:solidFill>
                  <a:schemeClr val="bg2"/>
                </a:solidFill>
              </a:rPr>
              <a:t> La ley 6 del 19 de febrero de 1945</a:t>
            </a:r>
            <a:endParaRPr lang="es-CO" sz="2600" dirty="0">
              <a:solidFill>
                <a:schemeClr val="bg2"/>
              </a:solidFill>
            </a:endParaRPr>
          </a:p>
          <a:p>
            <a:endParaRPr lang="es-CO" sz="3600" b="1" dirty="0">
              <a:solidFill>
                <a:schemeClr val="bg2"/>
              </a:solidFill>
            </a:endParaRPr>
          </a:p>
        </p:txBody>
      </p:sp>
    </p:spTree>
    <p:extLst>
      <p:ext uri="{BB962C8B-B14F-4D97-AF65-F5344CB8AC3E}">
        <p14:creationId xmlns:p14="http://schemas.microsoft.com/office/powerpoint/2010/main" val="1190011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495299" y="773490"/>
            <a:ext cx="8543926" cy="5940088"/>
          </a:xfrm>
          <a:prstGeom prst="rect">
            <a:avLst/>
          </a:prstGeom>
          <a:noFill/>
        </p:spPr>
        <p:txBody>
          <a:bodyPr wrap="square">
            <a:spAutoFit/>
          </a:bodyPr>
          <a:lstStyle/>
          <a:p>
            <a:pPr marL="0" indent="0" algn="ctr">
              <a:buNone/>
            </a:pPr>
            <a:r>
              <a:rPr lang="es-CO" sz="3600" b="1" dirty="0">
                <a:solidFill>
                  <a:schemeClr val="bg2"/>
                </a:solidFill>
              </a:rPr>
              <a:t>GENERALES REIVINDICATIVAS</a:t>
            </a:r>
          </a:p>
          <a:p>
            <a:pPr marL="0" indent="0">
              <a:buNone/>
            </a:pPr>
            <a:r>
              <a:rPr lang="es-CO" sz="2800" dirty="0">
                <a:solidFill>
                  <a:schemeClr val="bg2"/>
                </a:solidFill>
              </a:rPr>
              <a:t>Régimen disciplinario.</a:t>
            </a:r>
            <a:r>
              <a:rPr lang="es-CO" sz="2800" b="1" dirty="0">
                <a:solidFill>
                  <a:schemeClr val="bg2"/>
                </a:solidFill>
              </a:rPr>
              <a:t> </a:t>
            </a:r>
            <a:r>
              <a:rPr lang="es-CO" sz="2800" dirty="0">
                <a:solidFill>
                  <a:schemeClr val="bg2"/>
                </a:solidFill>
              </a:rPr>
              <a:t>Ley 1952 de 2019</a:t>
            </a:r>
          </a:p>
          <a:p>
            <a:r>
              <a:rPr lang="es-CO" sz="2800" dirty="0">
                <a:solidFill>
                  <a:schemeClr val="bg2"/>
                </a:solidFill>
              </a:rPr>
              <a:t> Debido proceso. C-593-14 Corte Constitucional </a:t>
            </a:r>
          </a:p>
          <a:p>
            <a:pPr marL="0" indent="0">
              <a:buNone/>
            </a:pPr>
            <a:r>
              <a:rPr lang="es-CO" sz="2800" dirty="0">
                <a:solidFill>
                  <a:schemeClr val="bg2"/>
                </a:solidFill>
              </a:rPr>
              <a:t>• Primas de servicio. Decreto 2474 de 1948</a:t>
            </a:r>
          </a:p>
          <a:p>
            <a:pPr marL="0" indent="0">
              <a:buNone/>
            </a:pPr>
            <a:r>
              <a:rPr lang="es-CO" sz="2800" dirty="0">
                <a:solidFill>
                  <a:schemeClr val="bg2"/>
                </a:solidFill>
              </a:rPr>
              <a:t>• Recargo nocturno.  Ley 789 de 2002-</a:t>
            </a:r>
            <a:r>
              <a:rPr lang="es-ES" sz="2800" dirty="0">
                <a:solidFill>
                  <a:schemeClr val="bg2"/>
                </a:solidFill>
              </a:rPr>
              <a:t>Ley 1846 de julio         de 2017</a:t>
            </a:r>
            <a:endParaRPr lang="es-CO" sz="2800" dirty="0">
              <a:solidFill>
                <a:schemeClr val="bg2"/>
              </a:solidFill>
            </a:endParaRPr>
          </a:p>
          <a:p>
            <a:pPr marL="0" indent="0">
              <a:buNone/>
            </a:pPr>
            <a:r>
              <a:rPr lang="es-CO" sz="2800" dirty="0">
                <a:solidFill>
                  <a:schemeClr val="bg2"/>
                </a:solidFill>
              </a:rPr>
              <a:t>• Subsidio de transporte.</a:t>
            </a:r>
            <a:r>
              <a:rPr lang="es-ES" sz="2800" dirty="0">
                <a:solidFill>
                  <a:schemeClr val="bg2"/>
                </a:solidFill>
              </a:rPr>
              <a:t> </a:t>
            </a:r>
            <a:r>
              <a:rPr lang="es-CO" sz="2800" dirty="0">
                <a:solidFill>
                  <a:schemeClr val="bg2"/>
                </a:solidFill>
              </a:rPr>
              <a:t> ley 15 de 1959 y decreto 1258 de  1959.  año 2022, en $117.172</a:t>
            </a:r>
          </a:p>
          <a:p>
            <a:pPr marL="0" indent="0">
              <a:buNone/>
            </a:pPr>
            <a:r>
              <a:rPr lang="es-CO" sz="2800" dirty="0">
                <a:solidFill>
                  <a:schemeClr val="bg2"/>
                </a:solidFill>
              </a:rPr>
              <a:t>• Tabla de indemnización. </a:t>
            </a:r>
            <a:r>
              <a:rPr lang="es-ES" sz="2800" dirty="0">
                <a:solidFill>
                  <a:schemeClr val="bg2"/>
                </a:solidFill>
              </a:rPr>
              <a:t>( Art. 64 C.S.T. Reformado por la Ley 789 de 2002 art. 28). Primer año 30 días, más 20 días y proporción.</a:t>
            </a:r>
          </a:p>
          <a:p>
            <a:pPr marL="457200" indent="-457200">
              <a:buFont typeface="Arial" panose="020B0604020202020204" pitchFamily="34" charset="0"/>
              <a:buChar char="•"/>
            </a:pPr>
            <a:r>
              <a:rPr lang="es-ES" sz="2800" dirty="0">
                <a:solidFill>
                  <a:schemeClr val="bg2"/>
                </a:solidFill>
              </a:rPr>
              <a:t> Horas extras. </a:t>
            </a:r>
          </a:p>
          <a:p>
            <a:pPr marL="0" indent="0" algn="ctr">
              <a:buNone/>
            </a:pPr>
            <a:endParaRPr lang="es-CO" sz="3600" dirty="0">
              <a:solidFill>
                <a:schemeClr val="bg2"/>
              </a:solidFill>
            </a:endParaRPr>
          </a:p>
        </p:txBody>
      </p:sp>
    </p:spTree>
    <p:extLst>
      <p:ext uri="{BB962C8B-B14F-4D97-AF65-F5344CB8AC3E}">
        <p14:creationId xmlns:p14="http://schemas.microsoft.com/office/powerpoint/2010/main" val="2231847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495299" y="773490"/>
            <a:ext cx="8543926" cy="5016758"/>
          </a:xfrm>
          <a:prstGeom prst="rect">
            <a:avLst/>
          </a:prstGeom>
          <a:noFill/>
        </p:spPr>
        <p:txBody>
          <a:bodyPr wrap="square">
            <a:spAutoFit/>
          </a:bodyPr>
          <a:lstStyle/>
          <a:p>
            <a:pPr marL="0" indent="0" algn="ctr">
              <a:buNone/>
            </a:pPr>
            <a:r>
              <a:rPr lang="es-CO" sz="3200" b="1" dirty="0">
                <a:solidFill>
                  <a:schemeClr val="bg2"/>
                </a:solidFill>
              </a:rPr>
              <a:t>CONQUISTAS SOCIOECONOMICAS</a:t>
            </a:r>
            <a:endParaRPr lang="es-CO" sz="3200" dirty="0">
              <a:solidFill>
                <a:schemeClr val="bg2"/>
              </a:solidFill>
            </a:endParaRPr>
          </a:p>
          <a:p>
            <a:pPr marL="0" indent="0" algn="ctr">
              <a:buNone/>
            </a:pPr>
            <a:endParaRPr lang="es-CO" sz="3200" dirty="0">
              <a:solidFill>
                <a:schemeClr val="bg2"/>
              </a:solidFill>
            </a:endParaRPr>
          </a:p>
          <a:p>
            <a:pPr marL="457200" indent="-457200">
              <a:buFont typeface="Arial" panose="020B0604020202020204" pitchFamily="34" charset="0"/>
              <a:buChar char="•"/>
            </a:pPr>
            <a:r>
              <a:rPr lang="es-CO" sz="3200" dirty="0">
                <a:solidFill>
                  <a:schemeClr val="bg2"/>
                </a:solidFill>
              </a:rPr>
              <a:t>Asistencia integral en salud.</a:t>
            </a:r>
          </a:p>
          <a:p>
            <a:pPr marL="0" indent="0">
              <a:buNone/>
            </a:pPr>
            <a:r>
              <a:rPr lang="es-CO" sz="3200" dirty="0">
                <a:solidFill>
                  <a:schemeClr val="bg2"/>
                </a:solidFill>
              </a:rPr>
              <a:t>•Pensiones de vejez, invalidez y sobreviviente.</a:t>
            </a:r>
          </a:p>
          <a:p>
            <a:pPr marL="0" indent="0">
              <a:buNone/>
            </a:pPr>
            <a:r>
              <a:rPr lang="es-CO" sz="3200" dirty="0">
                <a:solidFill>
                  <a:schemeClr val="bg2"/>
                </a:solidFill>
              </a:rPr>
              <a:t>•Seguridad y salud en el trabajo.</a:t>
            </a:r>
          </a:p>
          <a:p>
            <a:pPr marL="0" indent="0">
              <a:buNone/>
            </a:pPr>
            <a:r>
              <a:rPr lang="es-CO" sz="3200" dirty="0">
                <a:solidFill>
                  <a:schemeClr val="bg2"/>
                </a:solidFill>
              </a:rPr>
              <a:t>•Protección a los menores y a la maternidad.</a:t>
            </a:r>
          </a:p>
          <a:p>
            <a:pPr marL="0" indent="0">
              <a:buNone/>
            </a:pPr>
            <a:r>
              <a:rPr lang="es-CO" sz="3200" dirty="0">
                <a:solidFill>
                  <a:schemeClr val="bg2"/>
                </a:solidFill>
              </a:rPr>
              <a:t>•Incapacidades remuneradas.</a:t>
            </a:r>
          </a:p>
          <a:p>
            <a:pPr marL="0" indent="0">
              <a:buNone/>
            </a:pPr>
            <a:r>
              <a:rPr lang="es-CO" sz="3200" dirty="0">
                <a:solidFill>
                  <a:schemeClr val="bg2"/>
                </a:solidFill>
              </a:rPr>
              <a:t>•Salario social . Cajas de compensación, Sena, ICBF.</a:t>
            </a:r>
          </a:p>
          <a:p>
            <a:pPr marL="0" indent="0" algn="ctr">
              <a:buNone/>
            </a:pPr>
            <a:endParaRPr lang="es-CO" sz="3200" dirty="0">
              <a:solidFill>
                <a:schemeClr val="bg2"/>
              </a:solidFill>
            </a:endParaRPr>
          </a:p>
        </p:txBody>
      </p:sp>
    </p:spTree>
    <p:extLst>
      <p:ext uri="{BB962C8B-B14F-4D97-AF65-F5344CB8AC3E}">
        <p14:creationId xmlns:p14="http://schemas.microsoft.com/office/powerpoint/2010/main" val="3512142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38124" y="497265"/>
            <a:ext cx="8248651" cy="5940088"/>
          </a:xfrm>
          <a:prstGeom prst="rect">
            <a:avLst/>
          </a:prstGeom>
          <a:noFill/>
        </p:spPr>
        <p:txBody>
          <a:bodyPr wrap="square">
            <a:spAutoFit/>
          </a:bodyPr>
          <a:lstStyle/>
          <a:p>
            <a:pPr algn="ctr"/>
            <a:r>
              <a:rPr lang="es-ES" sz="3600" b="1" dirty="0">
                <a:solidFill>
                  <a:schemeClr val="bg2"/>
                </a:solidFill>
              </a:rPr>
              <a:t>HISTORIA DE LA SEGURIDAD SOCIAL</a:t>
            </a:r>
          </a:p>
          <a:p>
            <a:pPr algn="just"/>
            <a:r>
              <a:rPr lang="es-ES" sz="2800" dirty="0">
                <a:solidFill>
                  <a:schemeClr val="bg2"/>
                </a:solidFill>
              </a:rPr>
              <a:t>Al producirse la primera revolución industrial, el trabajador se encontraba en el más absoluto desamparo, frente a los riesgos y contingencias sociales, jornadas de trabajo extenuantes, salarios miserables que tenían que aceptar para no morirse de hambre, la coalición profesional figuraba en el catálogo de los delitos. La huelga estaba igualmente proscrita. Además, los empleadores no se consideraban obligados a solventar los gastos de enfermedad, accidentes de trabajo, etcétera, por considerar que tales egresos aumentaban los costos de producción</a:t>
            </a:r>
            <a:endParaRPr lang="es-CO" sz="2800" dirty="0">
              <a:solidFill>
                <a:schemeClr val="bg2"/>
              </a:solidFill>
            </a:endParaRPr>
          </a:p>
          <a:p>
            <a:pPr algn="ctr"/>
            <a:endParaRPr lang="es-CO" sz="3600" dirty="0">
              <a:solidFill>
                <a:schemeClr val="bg2"/>
              </a:solidFill>
            </a:endParaRPr>
          </a:p>
        </p:txBody>
      </p:sp>
    </p:spTree>
    <p:extLst>
      <p:ext uri="{BB962C8B-B14F-4D97-AF65-F5344CB8AC3E}">
        <p14:creationId xmlns:p14="http://schemas.microsoft.com/office/powerpoint/2010/main" val="3356601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628775" y="764498"/>
            <a:ext cx="8564536" cy="4893647"/>
          </a:xfrm>
          <a:prstGeom prst="rect">
            <a:avLst/>
          </a:prstGeom>
          <a:noFill/>
        </p:spPr>
        <p:txBody>
          <a:bodyPr wrap="square">
            <a:spAutoFit/>
          </a:bodyPr>
          <a:lstStyle/>
          <a:p>
            <a:pPr algn="ctr"/>
            <a:br>
              <a:rPr lang="es-ES" sz="3600" b="1" dirty="0">
                <a:solidFill>
                  <a:schemeClr val="bg2"/>
                </a:solidFill>
              </a:rPr>
            </a:br>
            <a:r>
              <a:rPr lang="es-ES" sz="3600" b="1" dirty="0">
                <a:solidFill>
                  <a:schemeClr val="bg2"/>
                </a:solidFill>
              </a:rPr>
              <a:t>MUTUALISMO</a:t>
            </a:r>
          </a:p>
          <a:p>
            <a:pPr algn="just"/>
            <a:r>
              <a:rPr lang="es-ES" sz="2400" dirty="0">
                <a:solidFill>
                  <a:schemeClr val="bg2"/>
                </a:solidFill>
              </a:rPr>
              <a:t>Sistema de ayuda mutua, mediante la creación de asociaciones entre miembros de determinadas colectividades, para asumir ciertos riesgos y contingencias sociales, como la vejez, invalidez, enfermedad y muerte, a través de las aportaciones de sus miembros. Eran asociaciones típicamente previsionales. Funcionaron inicialmente en forma oculta y subrepticia en los albores del siglo XIX, cuando el derecho de asociación no existía y al contrario, estaba proscrita por la ley, hasta que a mediados de esa misma centuria desaparece la prohibición y pudieron tener existencia legal y personería jurídica</a:t>
            </a:r>
            <a:endParaRPr lang="es-CO" sz="2400" dirty="0">
              <a:solidFill>
                <a:schemeClr val="bg2"/>
              </a:solidFill>
            </a:endParaRPr>
          </a:p>
        </p:txBody>
      </p:sp>
    </p:spTree>
    <p:extLst>
      <p:ext uri="{BB962C8B-B14F-4D97-AF65-F5344CB8AC3E}">
        <p14:creationId xmlns:p14="http://schemas.microsoft.com/office/powerpoint/2010/main" val="24934547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3152775" y="478215"/>
            <a:ext cx="7867650" cy="6063198"/>
          </a:xfrm>
          <a:prstGeom prst="rect">
            <a:avLst/>
          </a:prstGeom>
          <a:noFill/>
        </p:spPr>
        <p:txBody>
          <a:bodyPr wrap="square">
            <a:spAutoFit/>
          </a:bodyPr>
          <a:lstStyle/>
          <a:p>
            <a:pPr algn="ctr"/>
            <a:r>
              <a:rPr lang="es-ES" sz="3600" b="1" dirty="0">
                <a:solidFill>
                  <a:schemeClr val="bg2"/>
                </a:solidFill>
              </a:rPr>
              <a:t>ORGANIZACIÓN INTERNACIONAL DEL TRABAJO “OIT”</a:t>
            </a:r>
          </a:p>
          <a:p>
            <a:pPr algn="ctr"/>
            <a:r>
              <a:rPr lang="es-ES" sz="2800" dirty="0">
                <a:solidFill>
                  <a:schemeClr val="bg2"/>
                </a:solidFill>
              </a:rPr>
              <a:t>“EL DERECHO A LA SEGURIDAD SOCIAL ES UN DERECHO HUMANO.”</a:t>
            </a:r>
          </a:p>
          <a:p>
            <a:pPr algn="ctr"/>
            <a:endParaRPr lang="es-ES" sz="2800" dirty="0">
              <a:solidFill>
                <a:schemeClr val="bg2"/>
              </a:solidFill>
            </a:endParaRPr>
          </a:p>
          <a:p>
            <a:pPr algn="just"/>
            <a:r>
              <a:rPr lang="es-ES" sz="2800" dirty="0">
                <a:solidFill>
                  <a:schemeClr val="bg2"/>
                </a:solidFill>
              </a:rPr>
              <a:t>El </a:t>
            </a:r>
            <a:r>
              <a:rPr lang="es-ES" sz="2800" dirty="0">
                <a:solidFill>
                  <a:schemeClr val="bg2"/>
                </a:solidFill>
                <a:hlinkClick r:id="rId3">
                  <a:extLst>
                    <a:ext uri="{A12FA001-AC4F-418D-AE19-62706E023703}">
                      <ahyp:hlinkClr xmlns:ahyp="http://schemas.microsoft.com/office/drawing/2018/hyperlinkcolor" val="tx"/>
                    </a:ext>
                  </a:extLst>
                </a:hlinkClick>
              </a:rPr>
              <a:t>Convenio sobre la seguridad social (norma mínima), 1952 (núm. 102) </a:t>
            </a:r>
            <a:r>
              <a:rPr lang="es-ES" sz="2800" dirty="0">
                <a:solidFill>
                  <a:schemeClr val="bg2"/>
                </a:solidFill>
              </a:rPr>
              <a:t>, es el convenio faro de la OIT sobre este tema, puesto que es el único instrumento internacional, basado en principios fundamentales de seguridad social, que establece normas mínimas aceptadas a nivel mundial para las nueve ramas de la seguridad social. Estas ramas son:</a:t>
            </a:r>
          </a:p>
          <a:p>
            <a:pPr algn="ctr"/>
            <a:endParaRPr lang="es-CO" sz="3600" dirty="0">
              <a:solidFill>
                <a:schemeClr val="bg2"/>
              </a:solidFill>
            </a:endParaRPr>
          </a:p>
        </p:txBody>
      </p:sp>
    </p:spTree>
    <p:extLst>
      <p:ext uri="{BB962C8B-B14F-4D97-AF65-F5344CB8AC3E}">
        <p14:creationId xmlns:p14="http://schemas.microsoft.com/office/powerpoint/2010/main" val="669677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4032451" y="1041023"/>
            <a:ext cx="6810376" cy="5262979"/>
          </a:xfrm>
          <a:prstGeom prst="rect">
            <a:avLst/>
          </a:prstGeom>
          <a:noFill/>
        </p:spPr>
        <p:txBody>
          <a:bodyPr wrap="square">
            <a:spAutoFit/>
          </a:bodyPr>
          <a:lstStyle/>
          <a:p>
            <a:pPr algn="ctr"/>
            <a:r>
              <a:rPr lang="es-ES" sz="3600" dirty="0">
                <a:solidFill>
                  <a:schemeClr val="bg2"/>
                </a:solidFill>
              </a:rPr>
              <a:t>ANTECEDENTES PRECAPITALISTAS</a:t>
            </a:r>
          </a:p>
          <a:p>
            <a:pPr algn="ctr"/>
            <a:endParaRPr lang="es-ES" sz="3600" dirty="0">
              <a:solidFill>
                <a:schemeClr val="bg2"/>
              </a:solidFill>
            </a:endParaRPr>
          </a:p>
          <a:p>
            <a:pPr marL="342900" indent="-342900">
              <a:buFont typeface="Wingdings" panose="05000000000000000000" pitchFamily="2" charset="2"/>
              <a:buChar char="q"/>
            </a:pPr>
            <a:r>
              <a:rPr lang="es-ES" sz="2400" dirty="0">
                <a:solidFill>
                  <a:schemeClr val="bg2"/>
                </a:solidFill>
              </a:rPr>
              <a:t>SOCIEDADES ANTERIORES</a:t>
            </a:r>
          </a:p>
          <a:p>
            <a:endParaRPr lang="es-ES" sz="2400" dirty="0">
              <a:solidFill>
                <a:schemeClr val="bg2"/>
              </a:solidFill>
            </a:endParaRPr>
          </a:p>
          <a:p>
            <a:pPr marL="342900" indent="-342900">
              <a:buFont typeface="Wingdings" panose="05000000000000000000" pitchFamily="2" charset="2"/>
              <a:buChar char="q"/>
            </a:pPr>
            <a:r>
              <a:rPr lang="es-ES" sz="2400" dirty="0">
                <a:solidFill>
                  <a:schemeClr val="bg2"/>
                </a:solidFill>
              </a:rPr>
              <a:t>COMUNISMO PRIMITIVO</a:t>
            </a:r>
          </a:p>
          <a:p>
            <a:endParaRPr lang="es-ES" sz="2400" dirty="0">
              <a:solidFill>
                <a:schemeClr val="bg2"/>
              </a:solidFill>
            </a:endParaRPr>
          </a:p>
          <a:p>
            <a:pPr marL="342900" indent="-342900">
              <a:buFont typeface="Wingdings" panose="05000000000000000000" pitchFamily="2" charset="2"/>
              <a:buChar char="q"/>
            </a:pPr>
            <a:r>
              <a:rPr lang="es-ES" sz="2400" dirty="0">
                <a:solidFill>
                  <a:schemeClr val="bg2"/>
                </a:solidFill>
              </a:rPr>
              <a:t>ESCLAVISMO</a:t>
            </a:r>
          </a:p>
          <a:p>
            <a:endParaRPr lang="es-ES" sz="2400" dirty="0">
              <a:solidFill>
                <a:schemeClr val="bg2"/>
              </a:solidFill>
            </a:endParaRPr>
          </a:p>
          <a:p>
            <a:pPr marL="342900" indent="-342900">
              <a:buFont typeface="Wingdings" panose="05000000000000000000" pitchFamily="2" charset="2"/>
              <a:buChar char="q"/>
            </a:pPr>
            <a:r>
              <a:rPr lang="es-ES" sz="2400" dirty="0">
                <a:solidFill>
                  <a:schemeClr val="bg2"/>
                </a:solidFill>
              </a:rPr>
              <a:t>FEUDALISMO</a:t>
            </a:r>
          </a:p>
          <a:p>
            <a:endParaRPr lang="es-ES" sz="2400" dirty="0">
              <a:solidFill>
                <a:schemeClr val="bg2"/>
              </a:solidFill>
            </a:endParaRPr>
          </a:p>
          <a:p>
            <a:pPr marL="342900" indent="-342900">
              <a:buFont typeface="Wingdings" panose="05000000000000000000" pitchFamily="2" charset="2"/>
              <a:buChar char="q"/>
            </a:pPr>
            <a:r>
              <a:rPr lang="es-ES" sz="2400" dirty="0">
                <a:solidFill>
                  <a:schemeClr val="bg2"/>
                </a:solidFill>
              </a:rPr>
              <a:t>CAPITALISMO</a:t>
            </a:r>
          </a:p>
          <a:p>
            <a:endParaRPr lang="es-ES" sz="2400" dirty="0">
              <a:solidFill>
                <a:schemeClr val="bg1"/>
              </a:solidFill>
            </a:endParaRPr>
          </a:p>
          <a:p>
            <a:endParaRPr lang="es-CO" sz="2400" dirty="0">
              <a:solidFill>
                <a:schemeClr val="bg1"/>
              </a:solidFill>
            </a:endParaRPr>
          </a:p>
        </p:txBody>
      </p:sp>
    </p:spTree>
    <p:extLst>
      <p:ext uri="{BB962C8B-B14F-4D97-AF65-F5344CB8AC3E}">
        <p14:creationId xmlns:p14="http://schemas.microsoft.com/office/powerpoint/2010/main" val="13211937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3152775" y="478215"/>
            <a:ext cx="7867650" cy="6063198"/>
          </a:xfrm>
          <a:prstGeom prst="rect">
            <a:avLst/>
          </a:prstGeom>
          <a:noFill/>
        </p:spPr>
        <p:txBody>
          <a:bodyPr wrap="square">
            <a:spAutoFit/>
          </a:bodyPr>
          <a:lstStyle/>
          <a:p>
            <a:pPr algn="ctr"/>
            <a:r>
              <a:rPr lang="es-ES" sz="3600" b="1" dirty="0">
                <a:solidFill>
                  <a:schemeClr val="bg2"/>
                </a:solidFill>
              </a:rPr>
              <a:t>RAMAS DE LA SEGURIDAD SOCIAL</a:t>
            </a:r>
          </a:p>
          <a:p>
            <a:pPr algn="ctr"/>
            <a:endParaRPr lang="es-ES" sz="3600" b="1" dirty="0">
              <a:solidFill>
                <a:schemeClr val="bg2"/>
              </a:solidFill>
            </a:endParaRPr>
          </a:p>
          <a:p>
            <a:pPr marL="457200" indent="-457200">
              <a:buFont typeface="Arial" panose="020B0604020202020204" pitchFamily="34" charset="0"/>
              <a:buChar char="•"/>
            </a:pPr>
            <a:r>
              <a:rPr lang="es-ES" sz="2800" dirty="0">
                <a:solidFill>
                  <a:schemeClr val="bg2"/>
                </a:solidFill>
              </a:rPr>
              <a:t>asistencia médica</a:t>
            </a:r>
          </a:p>
          <a:p>
            <a:pPr marL="457200" indent="-457200">
              <a:buFont typeface="Arial" panose="020B0604020202020204" pitchFamily="34" charset="0"/>
              <a:buChar char="•"/>
            </a:pPr>
            <a:r>
              <a:rPr lang="es-ES" sz="2800" dirty="0">
                <a:solidFill>
                  <a:schemeClr val="bg2"/>
                </a:solidFill>
              </a:rPr>
              <a:t>prestaciones monetarias de enfermedad</a:t>
            </a:r>
          </a:p>
          <a:p>
            <a:pPr marL="457200" indent="-457200">
              <a:buFont typeface="Arial" panose="020B0604020202020204" pitchFamily="34" charset="0"/>
              <a:buChar char="•"/>
            </a:pPr>
            <a:r>
              <a:rPr lang="es-ES" sz="2800" dirty="0">
                <a:solidFill>
                  <a:schemeClr val="bg2"/>
                </a:solidFill>
              </a:rPr>
              <a:t>prestaciones de desempleo</a:t>
            </a:r>
          </a:p>
          <a:p>
            <a:pPr marL="457200" indent="-457200">
              <a:buFont typeface="Arial" panose="020B0604020202020204" pitchFamily="34" charset="0"/>
              <a:buChar char="•"/>
            </a:pPr>
            <a:r>
              <a:rPr lang="es-ES" sz="2800" dirty="0">
                <a:solidFill>
                  <a:schemeClr val="bg2"/>
                </a:solidFill>
              </a:rPr>
              <a:t>prestaciones de vejez</a:t>
            </a:r>
          </a:p>
          <a:p>
            <a:pPr marL="457200" indent="-457200">
              <a:buFont typeface="Arial" panose="020B0604020202020204" pitchFamily="34" charset="0"/>
              <a:buChar char="•"/>
            </a:pPr>
            <a:r>
              <a:rPr lang="es-ES" sz="2800" dirty="0">
                <a:solidFill>
                  <a:schemeClr val="bg2"/>
                </a:solidFill>
              </a:rPr>
              <a:t>prestaciones en caso de accidentes del trabajo y enfermedad profesional</a:t>
            </a:r>
          </a:p>
          <a:p>
            <a:pPr marL="457200" indent="-457200">
              <a:buFont typeface="Arial" panose="020B0604020202020204" pitchFamily="34" charset="0"/>
              <a:buChar char="•"/>
            </a:pPr>
            <a:r>
              <a:rPr lang="es-ES" sz="2800" dirty="0">
                <a:solidFill>
                  <a:schemeClr val="bg2"/>
                </a:solidFill>
              </a:rPr>
              <a:t>prestaciones familiares</a:t>
            </a:r>
          </a:p>
          <a:p>
            <a:pPr marL="457200" indent="-457200">
              <a:buFont typeface="Arial" panose="020B0604020202020204" pitchFamily="34" charset="0"/>
              <a:buChar char="•"/>
            </a:pPr>
            <a:r>
              <a:rPr lang="es-ES" sz="2800" dirty="0">
                <a:solidFill>
                  <a:schemeClr val="bg2"/>
                </a:solidFill>
              </a:rPr>
              <a:t>prestaciones de maternidad</a:t>
            </a:r>
          </a:p>
          <a:p>
            <a:pPr marL="457200" indent="-457200">
              <a:buFont typeface="Arial" panose="020B0604020202020204" pitchFamily="34" charset="0"/>
              <a:buChar char="•"/>
            </a:pPr>
            <a:r>
              <a:rPr lang="es-ES" sz="2800" dirty="0">
                <a:solidFill>
                  <a:schemeClr val="bg2"/>
                </a:solidFill>
              </a:rPr>
              <a:t>prestaciones de invalidez</a:t>
            </a:r>
          </a:p>
          <a:p>
            <a:pPr marL="457200" indent="-457200">
              <a:buFont typeface="Arial" panose="020B0604020202020204" pitchFamily="34" charset="0"/>
              <a:buChar char="•"/>
            </a:pPr>
            <a:r>
              <a:rPr lang="es-ES" sz="2800" dirty="0">
                <a:solidFill>
                  <a:schemeClr val="bg2"/>
                </a:solidFill>
              </a:rPr>
              <a:t>prestaciones de sobrevivientes</a:t>
            </a:r>
          </a:p>
          <a:p>
            <a:pPr algn="ctr"/>
            <a:endParaRPr lang="es-CO" sz="3600" dirty="0">
              <a:solidFill>
                <a:schemeClr val="bg2"/>
              </a:solidFill>
            </a:endParaRPr>
          </a:p>
        </p:txBody>
      </p:sp>
    </p:spTree>
    <p:extLst>
      <p:ext uri="{BB962C8B-B14F-4D97-AF65-F5344CB8AC3E}">
        <p14:creationId xmlns:p14="http://schemas.microsoft.com/office/powerpoint/2010/main" val="10683703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3152775" y="478215"/>
            <a:ext cx="7867650" cy="6370975"/>
          </a:xfrm>
          <a:prstGeom prst="rect">
            <a:avLst/>
          </a:prstGeom>
          <a:noFill/>
        </p:spPr>
        <p:txBody>
          <a:bodyPr wrap="square">
            <a:spAutoFit/>
          </a:bodyPr>
          <a:lstStyle/>
          <a:p>
            <a:pPr marL="571500" indent="-571500" algn="ctr">
              <a:buFont typeface="Arial" panose="020B0604020202020204" pitchFamily="34" charset="0"/>
              <a:buChar char="•"/>
            </a:pPr>
            <a:r>
              <a:rPr lang="es-ES" sz="3600" b="1" dirty="0">
                <a:solidFill>
                  <a:schemeClr val="bg2"/>
                </a:solidFill>
              </a:rPr>
              <a:t>ORIGENES DEL SALARIO SOCIAL</a:t>
            </a:r>
          </a:p>
          <a:p>
            <a:pPr marL="457200" indent="-457200">
              <a:buFont typeface="Arial" panose="020B0604020202020204" pitchFamily="34" charset="0"/>
              <a:buChar char="•"/>
            </a:pPr>
            <a:r>
              <a:rPr lang="es-ES" sz="2800" b="1" dirty="0">
                <a:solidFill>
                  <a:schemeClr val="bg2"/>
                </a:solidFill>
              </a:rPr>
              <a:t>PRECURSORES:</a:t>
            </a:r>
          </a:p>
          <a:p>
            <a:pPr marL="457200" indent="-457200">
              <a:buFont typeface="Arial" panose="020B0604020202020204" pitchFamily="34" charset="0"/>
              <a:buChar char="•"/>
            </a:pPr>
            <a:r>
              <a:rPr lang="es-ES" sz="2800" dirty="0">
                <a:solidFill>
                  <a:schemeClr val="bg2"/>
                </a:solidFill>
              </a:rPr>
              <a:t>Primeras luchas obreras, social-reivindicativas, a mediados del siglo XIX, en Europa.</a:t>
            </a:r>
          </a:p>
          <a:p>
            <a:pPr marL="457200" indent="-457200">
              <a:buFont typeface="Arial" panose="020B0604020202020204" pitchFamily="34" charset="0"/>
              <a:buChar char="•"/>
            </a:pPr>
            <a:r>
              <a:rPr lang="es-ES" sz="2800" dirty="0">
                <a:solidFill>
                  <a:schemeClr val="bg2"/>
                </a:solidFill>
              </a:rPr>
              <a:t>Socialismo utópico: Robert Owen, Saint Simon y Fourier.</a:t>
            </a:r>
          </a:p>
          <a:p>
            <a:pPr marL="457200" indent="-457200">
              <a:buFont typeface="Arial" panose="020B0604020202020204" pitchFamily="34" charset="0"/>
              <a:buChar char="•"/>
            </a:pPr>
            <a:r>
              <a:rPr lang="es-ES" sz="2800" dirty="0">
                <a:solidFill>
                  <a:schemeClr val="bg2"/>
                </a:solidFill>
              </a:rPr>
              <a:t>1848, León Harmel, construcción social de viviendas y en 1852 subsidio familiar, a través de la “Caja de Familia”.</a:t>
            </a:r>
          </a:p>
          <a:p>
            <a:pPr marL="457200" indent="-457200">
              <a:buFont typeface="Arial" panose="020B0604020202020204" pitchFamily="34" charset="0"/>
              <a:buChar char="•"/>
            </a:pPr>
            <a:r>
              <a:rPr lang="es-ES" sz="2800" dirty="0">
                <a:solidFill>
                  <a:schemeClr val="bg2"/>
                </a:solidFill>
              </a:rPr>
              <a:t>1860, subsidio de 10 céntimos por hijo a los trabajadores de la marina Francesa (Estatal).</a:t>
            </a:r>
          </a:p>
          <a:p>
            <a:pPr marL="457200" indent="-457200">
              <a:buFont typeface="Arial" panose="020B0604020202020204" pitchFamily="34" charset="0"/>
              <a:buChar char="•"/>
            </a:pPr>
            <a:r>
              <a:rPr lang="es-ES" sz="2800" dirty="0">
                <a:solidFill>
                  <a:schemeClr val="bg2"/>
                </a:solidFill>
              </a:rPr>
              <a:t>1891, encíclica Rerum Novarum de León XIII, en 1931 Pio XI con la encíclica Cuadragésimo Anno.</a:t>
            </a:r>
          </a:p>
          <a:p>
            <a:pPr marL="571500" indent="-571500" algn="ctr">
              <a:buFont typeface="Arial" panose="020B0604020202020204" pitchFamily="34" charset="0"/>
              <a:buChar char="•"/>
            </a:pPr>
            <a:endParaRPr lang="es-CO" sz="3600" dirty="0">
              <a:solidFill>
                <a:schemeClr val="bg2"/>
              </a:solidFill>
            </a:endParaRPr>
          </a:p>
        </p:txBody>
      </p:sp>
    </p:spTree>
    <p:extLst>
      <p:ext uri="{BB962C8B-B14F-4D97-AF65-F5344CB8AC3E}">
        <p14:creationId xmlns:p14="http://schemas.microsoft.com/office/powerpoint/2010/main" val="1459024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51B4170-4F8D-49BB-8146-95A2C37846B9}"/>
              </a:ext>
            </a:extLst>
          </p:cNvPr>
          <p:cNvSpPr txBox="1"/>
          <p:nvPr/>
        </p:nvSpPr>
        <p:spPr>
          <a:xfrm>
            <a:off x="1295399" y="1154490"/>
            <a:ext cx="8524876" cy="5878532"/>
          </a:xfrm>
          <a:prstGeom prst="rect">
            <a:avLst/>
          </a:prstGeom>
          <a:noFill/>
        </p:spPr>
        <p:txBody>
          <a:bodyPr wrap="square">
            <a:spAutoFit/>
          </a:bodyPr>
          <a:lstStyle/>
          <a:p>
            <a:pPr algn="ctr"/>
            <a:r>
              <a:rPr lang="es-ES" sz="3600" b="1" dirty="0">
                <a:solidFill>
                  <a:schemeClr val="bg2"/>
                </a:solidFill>
              </a:rPr>
              <a:t>CAJAS DE COMPENSACION EN COLOMBIA</a:t>
            </a:r>
            <a:endParaRPr lang="es-CO" sz="2800" b="1" dirty="0">
              <a:solidFill>
                <a:schemeClr val="bg1"/>
              </a:solidFill>
            </a:endParaRPr>
          </a:p>
          <a:p>
            <a:pPr algn="just"/>
            <a:r>
              <a:rPr lang="es-ES" sz="2600" dirty="0">
                <a:solidFill>
                  <a:schemeClr val="bg2"/>
                </a:solidFill>
              </a:rPr>
              <a:t>“SUBSIDIO FAMILIAR, FRUTO DE LAS CONQUISTAS DE LA CLASE OBRERA”. </a:t>
            </a:r>
          </a:p>
          <a:p>
            <a:pPr algn="just"/>
            <a:r>
              <a:rPr lang="es-ES" sz="2600" dirty="0">
                <a:solidFill>
                  <a:schemeClr val="bg2"/>
                </a:solidFill>
              </a:rPr>
              <a:t>Convención Colectiva de trabajo en Ferrocarriles de Antioquia, el 22 de febrero de 1949. Tres pesos mensuales por cada hijo menor.</a:t>
            </a:r>
          </a:p>
          <a:p>
            <a:pPr algn="just"/>
            <a:r>
              <a:rPr lang="es-ES" sz="2600" dirty="0">
                <a:solidFill>
                  <a:schemeClr val="bg2"/>
                </a:solidFill>
              </a:rPr>
              <a:t>1950, Código Sustantivo del Trabajo, decreto 2663 y 3747, definió el salario mínimo, como vital o familiar y demás derechos.</a:t>
            </a:r>
          </a:p>
          <a:p>
            <a:pPr algn="just"/>
            <a:r>
              <a:rPr lang="es-ES" sz="2600" dirty="0">
                <a:solidFill>
                  <a:schemeClr val="bg2"/>
                </a:solidFill>
              </a:rPr>
              <a:t>Pliegos de peticiones con petitorio de subsidio familiar, a nivel nacional.</a:t>
            </a:r>
          </a:p>
          <a:p>
            <a:pPr algn="just"/>
            <a:r>
              <a:rPr lang="es-ES" sz="2600" dirty="0">
                <a:solidFill>
                  <a:schemeClr val="bg2"/>
                </a:solidFill>
              </a:rPr>
              <a:t>Plenun Nacional de la Unión de Trabajadores de Colombia UTC. En marzo de 1954.</a:t>
            </a:r>
          </a:p>
          <a:p>
            <a:pPr algn="ctr"/>
            <a:endParaRPr lang="es-CO" sz="2800" dirty="0">
              <a:solidFill>
                <a:schemeClr val="bg1"/>
              </a:solidFill>
            </a:endParaRPr>
          </a:p>
        </p:txBody>
      </p:sp>
    </p:spTree>
    <p:extLst>
      <p:ext uri="{BB962C8B-B14F-4D97-AF65-F5344CB8AC3E}">
        <p14:creationId xmlns:p14="http://schemas.microsoft.com/office/powerpoint/2010/main" val="9175658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51B4170-4F8D-49BB-8146-95A2C37846B9}"/>
              </a:ext>
            </a:extLst>
          </p:cNvPr>
          <p:cNvSpPr txBox="1"/>
          <p:nvPr/>
        </p:nvSpPr>
        <p:spPr>
          <a:xfrm>
            <a:off x="1295399" y="1154490"/>
            <a:ext cx="8524876" cy="4955203"/>
          </a:xfrm>
          <a:prstGeom prst="rect">
            <a:avLst/>
          </a:prstGeom>
          <a:noFill/>
        </p:spPr>
        <p:txBody>
          <a:bodyPr wrap="square">
            <a:spAutoFit/>
          </a:bodyPr>
          <a:lstStyle/>
          <a:p>
            <a:pPr algn="ctr"/>
            <a:r>
              <a:rPr lang="es-CO" sz="3600" b="1" dirty="0">
                <a:solidFill>
                  <a:schemeClr val="bg2"/>
                </a:solidFill>
              </a:rPr>
              <a:t>CONQUISTAS SINDICALES</a:t>
            </a:r>
          </a:p>
          <a:p>
            <a:pPr marL="0" indent="0" algn="ctr">
              <a:buNone/>
            </a:pPr>
            <a:r>
              <a:rPr lang="es-CO" sz="3200" dirty="0"/>
              <a:t> </a:t>
            </a:r>
            <a:endParaRPr lang="es-CO" sz="3200" dirty="0">
              <a:solidFill>
                <a:schemeClr val="bg2"/>
              </a:solidFill>
            </a:endParaRPr>
          </a:p>
          <a:p>
            <a:pPr marL="0" indent="0">
              <a:buNone/>
            </a:pPr>
            <a:endParaRPr lang="es-CO" sz="2400" dirty="0">
              <a:solidFill>
                <a:schemeClr val="bg2"/>
              </a:solidFill>
            </a:endParaRPr>
          </a:p>
          <a:p>
            <a:pPr marL="0" indent="0">
              <a:buNone/>
            </a:pPr>
            <a:r>
              <a:rPr lang="es-CO" sz="2800" dirty="0">
                <a:solidFill>
                  <a:schemeClr val="bg2"/>
                </a:solidFill>
              </a:rPr>
              <a:t>•</a:t>
            </a:r>
            <a:r>
              <a:rPr lang="es-CO" sz="3200" dirty="0">
                <a:solidFill>
                  <a:schemeClr val="bg2"/>
                </a:solidFill>
              </a:rPr>
              <a:t>Derecho de asociación.</a:t>
            </a:r>
          </a:p>
          <a:p>
            <a:pPr marL="0" indent="0">
              <a:buNone/>
            </a:pPr>
            <a:r>
              <a:rPr lang="es-CO" sz="3200" dirty="0">
                <a:solidFill>
                  <a:schemeClr val="bg2"/>
                </a:solidFill>
              </a:rPr>
              <a:t>•Derecho de negociación.</a:t>
            </a:r>
          </a:p>
          <a:p>
            <a:pPr marL="0" indent="0">
              <a:buNone/>
            </a:pPr>
            <a:r>
              <a:rPr lang="es-CO" sz="3200" dirty="0">
                <a:solidFill>
                  <a:schemeClr val="bg2"/>
                </a:solidFill>
              </a:rPr>
              <a:t>•Convenciones Colectivas-logros extralegales.</a:t>
            </a:r>
          </a:p>
          <a:p>
            <a:pPr marL="0" indent="0">
              <a:buNone/>
            </a:pPr>
            <a:r>
              <a:rPr lang="es-CO" sz="3200" dirty="0">
                <a:solidFill>
                  <a:schemeClr val="bg2"/>
                </a:solidFill>
              </a:rPr>
              <a:t>•Derecho de huelga.</a:t>
            </a:r>
          </a:p>
          <a:p>
            <a:pPr marL="0" indent="0">
              <a:buNone/>
            </a:pPr>
            <a:r>
              <a:rPr lang="es-CO" sz="3200" dirty="0">
                <a:solidFill>
                  <a:schemeClr val="bg2"/>
                </a:solidFill>
              </a:rPr>
              <a:t>•Fuero Sindical.</a:t>
            </a:r>
          </a:p>
          <a:p>
            <a:pPr marL="0" indent="0">
              <a:buNone/>
            </a:pPr>
            <a:r>
              <a:rPr lang="es-CO" sz="3200" dirty="0">
                <a:solidFill>
                  <a:schemeClr val="bg2"/>
                </a:solidFill>
              </a:rPr>
              <a:t>•Permisos sindicales.</a:t>
            </a:r>
          </a:p>
          <a:p>
            <a:pPr marL="0" indent="0">
              <a:buNone/>
            </a:pPr>
            <a:r>
              <a:rPr lang="es-CO" sz="3200" dirty="0">
                <a:solidFill>
                  <a:schemeClr val="bg2"/>
                </a:solidFill>
              </a:rPr>
              <a:t>•Grados y estructura sindical.</a:t>
            </a:r>
            <a:endParaRPr lang="es-CO" sz="3200" b="1" dirty="0">
              <a:solidFill>
                <a:schemeClr val="bg2"/>
              </a:solidFill>
            </a:endParaRPr>
          </a:p>
        </p:txBody>
      </p:sp>
    </p:spTree>
    <p:extLst>
      <p:ext uri="{BB962C8B-B14F-4D97-AF65-F5344CB8AC3E}">
        <p14:creationId xmlns:p14="http://schemas.microsoft.com/office/powerpoint/2010/main" val="38166673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E84733-B252-4368-82A7-C4AA6ACB5781}"/>
              </a:ext>
            </a:extLst>
          </p:cNvPr>
          <p:cNvSpPr txBox="1"/>
          <p:nvPr/>
        </p:nvSpPr>
        <p:spPr>
          <a:xfrm>
            <a:off x="446432" y="2532302"/>
            <a:ext cx="9610726" cy="4154984"/>
          </a:xfrm>
          <a:prstGeom prst="rect">
            <a:avLst/>
          </a:prstGeom>
          <a:noFill/>
        </p:spPr>
        <p:txBody>
          <a:bodyPr wrap="square">
            <a:spAutoFit/>
          </a:bodyPr>
          <a:lstStyle/>
          <a:p>
            <a:pPr marL="0" indent="0">
              <a:buNone/>
            </a:pPr>
            <a:r>
              <a:rPr lang="es-CO" sz="3600" b="1" dirty="0">
                <a:solidFill>
                  <a:schemeClr val="bg2"/>
                </a:solidFill>
              </a:rPr>
              <a:t>LUCHA IDEOLOGICA </a:t>
            </a:r>
            <a:br>
              <a:rPr lang="es-CO" sz="3600" dirty="0">
                <a:solidFill>
                  <a:schemeClr val="bg2"/>
                </a:solidFill>
              </a:rPr>
            </a:br>
            <a:r>
              <a:rPr lang="es-CO" sz="3200" dirty="0">
                <a:solidFill>
                  <a:schemeClr val="bg2"/>
                </a:solidFill>
              </a:rPr>
              <a:t>•Identidad de clase</a:t>
            </a:r>
          </a:p>
          <a:p>
            <a:pPr marL="0" indent="0">
              <a:buNone/>
            </a:pPr>
            <a:r>
              <a:rPr lang="es-CO" sz="3200" dirty="0">
                <a:solidFill>
                  <a:schemeClr val="bg2"/>
                </a:solidFill>
              </a:rPr>
              <a:t>•Educación.</a:t>
            </a:r>
          </a:p>
          <a:p>
            <a:pPr marL="0" indent="0">
              <a:buNone/>
            </a:pPr>
            <a:r>
              <a:rPr lang="es-CO" sz="3200" dirty="0">
                <a:solidFill>
                  <a:schemeClr val="bg2"/>
                </a:solidFill>
              </a:rPr>
              <a:t>•Cultura popular y obrera.</a:t>
            </a:r>
          </a:p>
          <a:p>
            <a:pPr marL="0" indent="0">
              <a:buNone/>
            </a:pPr>
            <a:r>
              <a:rPr lang="es-CO" sz="3200" dirty="0">
                <a:solidFill>
                  <a:schemeClr val="bg2"/>
                </a:solidFill>
              </a:rPr>
              <a:t>•Comunicación.</a:t>
            </a:r>
          </a:p>
          <a:p>
            <a:pPr marL="0" indent="0">
              <a:buNone/>
            </a:pPr>
            <a:r>
              <a:rPr lang="es-CO" sz="3200" dirty="0">
                <a:solidFill>
                  <a:schemeClr val="bg2"/>
                </a:solidFill>
              </a:rPr>
              <a:t>•Investigación. </a:t>
            </a:r>
          </a:p>
          <a:p>
            <a:pPr marL="0" indent="0">
              <a:buNone/>
            </a:pPr>
            <a:r>
              <a:rPr lang="es-CO" sz="3200" dirty="0">
                <a:solidFill>
                  <a:schemeClr val="bg2"/>
                </a:solidFill>
              </a:rPr>
              <a:t>•Principios de clase.</a:t>
            </a:r>
          </a:p>
          <a:p>
            <a:endParaRPr lang="es-CO" sz="3600" dirty="0">
              <a:solidFill>
                <a:schemeClr val="bg2"/>
              </a:solidFill>
            </a:endParaRPr>
          </a:p>
        </p:txBody>
      </p:sp>
    </p:spTree>
    <p:extLst>
      <p:ext uri="{BB962C8B-B14F-4D97-AF65-F5344CB8AC3E}">
        <p14:creationId xmlns:p14="http://schemas.microsoft.com/office/powerpoint/2010/main" val="3060434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E84733-B252-4368-82A7-C4AA6ACB5781}"/>
              </a:ext>
            </a:extLst>
          </p:cNvPr>
          <p:cNvSpPr txBox="1"/>
          <p:nvPr/>
        </p:nvSpPr>
        <p:spPr>
          <a:xfrm>
            <a:off x="446432" y="2532302"/>
            <a:ext cx="9610726" cy="4278094"/>
          </a:xfrm>
          <a:prstGeom prst="rect">
            <a:avLst/>
          </a:prstGeom>
          <a:noFill/>
        </p:spPr>
        <p:txBody>
          <a:bodyPr wrap="square">
            <a:spAutoFit/>
          </a:bodyPr>
          <a:lstStyle/>
          <a:p>
            <a:r>
              <a:rPr kumimoji="0" lang="es-CO" sz="4400" b="1" i="0" u="none" strike="noStrike" kern="1200" cap="none" spc="0" normalizeH="0" baseline="0" noProof="0" dirty="0">
                <a:ln>
                  <a:noFill/>
                </a:ln>
                <a:solidFill>
                  <a:prstClr val="white"/>
                </a:solidFill>
                <a:effectLst/>
                <a:uLnTx/>
                <a:uFillTx/>
                <a:latin typeface="Calibri"/>
                <a:ea typeface="+mj-ea"/>
                <a:cs typeface="+mj-cs"/>
              </a:rPr>
              <a:t>LUCHA POLITICA </a:t>
            </a:r>
          </a:p>
          <a:p>
            <a:pPr marL="0" indent="0">
              <a:buNone/>
            </a:pPr>
            <a:r>
              <a:rPr lang="es-CO" sz="3200" dirty="0">
                <a:solidFill>
                  <a:schemeClr val="bg2"/>
                </a:solidFill>
              </a:rPr>
              <a:t>•Democracia.</a:t>
            </a:r>
          </a:p>
          <a:p>
            <a:pPr marL="0" indent="0">
              <a:buNone/>
            </a:pPr>
            <a:r>
              <a:rPr lang="es-CO" sz="3200" dirty="0">
                <a:solidFill>
                  <a:schemeClr val="bg2"/>
                </a:solidFill>
              </a:rPr>
              <a:t>•Justicia.</a:t>
            </a:r>
          </a:p>
          <a:p>
            <a:pPr marL="0" indent="0">
              <a:buNone/>
            </a:pPr>
            <a:r>
              <a:rPr lang="es-CO" sz="3200" dirty="0">
                <a:solidFill>
                  <a:schemeClr val="bg2"/>
                </a:solidFill>
              </a:rPr>
              <a:t>•Paz.</a:t>
            </a:r>
          </a:p>
          <a:p>
            <a:pPr marL="0" indent="0">
              <a:buNone/>
            </a:pPr>
            <a:r>
              <a:rPr lang="es-CO" sz="3200" dirty="0">
                <a:solidFill>
                  <a:schemeClr val="bg2"/>
                </a:solidFill>
              </a:rPr>
              <a:t>•Soberanía.</a:t>
            </a:r>
          </a:p>
          <a:p>
            <a:pPr marL="0" indent="0">
              <a:buNone/>
            </a:pPr>
            <a:r>
              <a:rPr lang="es-CO" sz="3200" dirty="0">
                <a:solidFill>
                  <a:schemeClr val="bg2"/>
                </a:solidFill>
              </a:rPr>
              <a:t>•Autodeterminación de los pueblos.</a:t>
            </a:r>
          </a:p>
          <a:p>
            <a:pPr marL="0" indent="0">
              <a:buNone/>
            </a:pPr>
            <a:r>
              <a:rPr lang="es-CO" sz="3200" dirty="0">
                <a:solidFill>
                  <a:schemeClr val="bg2"/>
                </a:solidFill>
              </a:rPr>
              <a:t>•Cambio Social.</a:t>
            </a:r>
          </a:p>
          <a:p>
            <a:endParaRPr lang="es-CO" sz="3600" dirty="0">
              <a:solidFill>
                <a:schemeClr val="bg2"/>
              </a:solidFill>
            </a:endParaRPr>
          </a:p>
        </p:txBody>
      </p:sp>
    </p:spTree>
    <p:extLst>
      <p:ext uri="{BB962C8B-B14F-4D97-AF65-F5344CB8AC3E}">
        <p14:creationId xmlns:p14="http://schemas.microsoft.com/office/powerpoint/2010/main" val="10840498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E84733-B252-4368-82A7-C4AA6ACB5781}"/>
              </a:ext>
            </a:extLst>
          </p:cNvPr>
          <p:cNvSpPr txBox="1"/>
          <p:nvPr/>
        </p:nvSpPr>
        <p:spPr>
          <a:xfrm>
            <a:off x="446432" y="2532302"/>
            <a:ext cx="9610726" cy="4524315"/>
          </a:xfrm>
          <a:prstGeom prst="rect">
            <a:avLst/>
          </a:prstGeom>
          <a:noFill/>
        </p:spPr>
        <p:txBody>
          <a:bodyPr wrap="square">
            <a:spAutoFit/>
          </a:bodyPr>
          <a:lstStyle/>
          <a:p>
            <a:r>
              <a:rPr lang="es-ES" sz="3600" dirty="0">
                <a:solidFill>
                  <a:schemeClr val="bg2"/>
                </a:solidFill>
              </a:rPr>
              <a:t>CONTEXTO INTERNACIONAL</a:t>
            </a:r>
          </a:p>
          <a:p>
            <a:endParaRPr lang="es-ES" sz="3600" dirty="0">
              <a:solidFill>
                <a:schemeClr val="bg2"/>
              </a:solidFill>
            </a:endParaRPr>
          </a:p>
          <a:p>
            <a:r>
              <a:rPr lang="es-ES" sz="3600" dirty="0">
                <a:solidFill>
                  <a:schemeClr val="bg2"/>
                </a:solidFill>
              </a:rPr>
              <a:t>GUERRAS MUNDIALES (primera, segunda y  peligro actual)</a:t>
            </a:r>
          </a:p>
          <a:p>
            <a:r>
              <a:rPr lang="es-ES" sz="3600" dirty="0">
                <a:solidFill>
                  <a:schemeClr val="bg2"/>
                </a:solidFill>
              </a:rPr>
              <a:t>AGRESIONES IMPERIALISTAS (Aranceles, invasiones, armamentismo, amenazas)</a:t>
            </a:r>
          </a:p>
          <a:p>
            <a:r>
              <a:rPr lang="es-ES" sz="3600" dirty="0">
                <a:solidFill>
                  <a:schemeClr val="bg2"/>
                </a:solidFill>
              </a:rPr>
              <a:t>AMERICA LATINA (Venezuela, Cuba, México, otros)</a:t>
            </a:r>
          </a:p>
          <a:p>
            <a:endParaRPr lang="es-CO" sz="3600" dirty="0">
              <a:solidFill>
                <a:schemeClr val="bg2"/>
              </a:solidFill>
            </a:endParaRPr>
          </a:p>
        </p:txBody>
      </p:sp>
    </p:spTree>
    <p:extLst>
      <p:ext uri="{BB962C8B-B14F-4D97-AF65-F5344CB8AC3E}">
        <p14:creationId xmlns:p14="http://schemas.microsoft.com/office/powerpoint/2010/main" val="1461949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E84733-B252-4368-82A7-C4AA6ACB5781}"/>
              </a:ext>
            </a:extLst>
          </p:cNvPr>
          <p:cNvSpPr txBox="1"/>
          <p:nvPr/>
        </p:nvSpPr>
        <p:spPr>
          <a:xfrm>
            <a:off x="446432" y="2532302"/>
            <a:ext cx="9610726" cy="4524315"/>
          </a:xfrm>
          <a:prstGeom prst="rect">
            <a:avLst/>
          </a:prstGeom>
          <a:noFill/>
        </p:spPr>
        <p:txBody>
          <a:bodyPr wrap="square">
            <a:spAutoFit/>
          </a:bodyPr>
          <a:lstStyle/>
          <a:p>
            <a:r>
              <a:rPr lang="es-ES" sz="3600" dirty="0">
                <a:solidFill>
                  <a:schemeClr val="bg2"/>
                </a:solidFill>
              </a:rPr>
              <a:t>CONTEXTO NACIONAL</a:t>
            </a:r>
          </a:p>
          <a:p>
            <a:r>
              <a:rPr lang="es-ES" sz="3600" dirty="0">
                <a:solidFill>
                  <a:schemeClr val="bg2"/>
                </a:solidFill>
              </a:rPr>
              <a:t>ELECCIONES (Guerra mediática, proy Júpiter)</a:t>
            </a:r>
          </a:p>
          <a:p>
            <a:r>
              <a:rPr lang="es-ES" sz="3600" dirty="0">
                <a:solidFill>
                  <a:schemeClr val="bg2"/>
                </a:solidFill>
              </a:rPr>
              <a:t>AGENDA LEGISLATIVA (Reformas engavetadas)</a:t>
            </a:r>
          </a:p>
          <a:p>
            <a:r>
              <a:rPr lang="es-ES" sz="3600" dirty="0">
                <a:solidFill>
                  <a:schemeClr val="bg2"/>
                </a:solidFill>
              </a:rPr>
              <a:t>CORRELACION DE FUERZAS (Estado vs pueblo)</a:t>
            </a:r>
          </a:p>
          <a:p>
            <a:r>
              <a:rPr lang="es-ES" sz="3600" dirty="0">
                <a:solidFill>
                  <a:schemeClr val="bg2"/>
                </a:solidFill>
              </a:rPr>
              <a:t>INTERVENCIONISMO IMPERIAL (Lacayos cercanos)</a:t>
            </a:r>
          </a:p>
          <a:p>
            <a:r>
              <a:rPr lang="es-ES" sz="3600" dirty="0">
                <a:solidFill>
                  <a:schemeClr val="bg2"/>
                </a:solidFill>
              </a:rPr>
              <a:t>TAREA OBRERA CAMPESINO POPULAR.</a:t>
            </a:r>
          </a:p>
          <a:p>
            <a:endParaRPr lang="es-ES" sz="3600" dirty="0">
              <a:solidFill>
                <a:schemeClr val="bg2"/>
              </a:solidFill>
            </a:endParaRPr>
          </a:p>
          <a:p>
            <a:r>
              <a:rPr lang="es-ES" sz="3600" dirty="0">
                <a:solidFill>
                  <a:schemeClr val="bg2"/>
                </a:solidFill>
              </a:rPr>
              <a:t>  </a:t>
            </a:r>
          </a:p>
        </p:txBody>
      </p:sp>
    </p:spTree>
    <p:extLst>
      <p:ext uri="{BB962C8B-B14F-4D97-AF65-F5344CB8AC3E}">
        <p14:creationId xmlns:p14="http://schemas.microsoft.com/office/powerpoint/2010/main" val="9767126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D471B20-9AC8-4673-A287-D4128D919320}"/>
              </a:ext>
            </a:extLst>
          </p:cNvPr>
          <p:cNvSpPr txBox="1"/>
          <p:nvPr/>
        </p:nvSpPr>
        <p:spPr>
          <a:xfrm>
            <a:off x="761999" y="3735765"/>
            <a:ext cx="9001125" cy="2308324"/>
          </a:xfrm>
          <a:prstGeom prst="rect">
            <a:avLst/>
          </a:prstGeom>
          <a:noFill/>
        </p:spPr>
        <p:txBody>
          <a:bodyPr wrap="square">
            <a:spAutoFit/>
          </a:bodyPr>
          <a:lstStyle/>
          <a:p>
            <a:pPr marL="0" indent="0" algn="ctr">
              <a:buNone/>
            </a:pPr>
            <a:r>
              <a:rPr lang="es-CO" sz="3600" i="1" dirty="0">
                <a:solidFill>
                  <a:schemeClr val="bg2"/>
                </a:solidFill>
                <a:latin typeface="Arial Black" panose="020B0A04020102020204" pitchFamily="34" charset="0"/>
                <a:cs typeface="Arial" panose="020B0604020202020204" pitchFamily="34" charset="0"/>
              </a:rPr>
              <a:t>Todos nosotros sabemos algo… </a:t>
            </a:r>
          </a:p>
          <a:p>
            <a:pPr marL="0" indent="0" algn="ctr">
              <a:buNone/>
            </a:pPr>
            <a:r>
              <a:rPr lang="es-CO" sz="3600" i="1" dirty="0">
                <a:solidFill>
                  <a:schemeClr val="bg2"/>
                </a:solidFill>
                <a:latin typeface="Arial Black" panose="020B0A04020102020204" pitchFamily="34" charset="0"/>
                <a:cs typeface="Arial" panose="020B0604020202020204" pitchFamily="34" charset="0"/>
              </a:rPr>
              <a:t>Todos nosotros ignoramos algo…</a:t>
            </a:r>
          </a:p>
          <a:p>
            <a:pPr marL="0" indent="0" algn="ctr">
              <a:buNone/>
            </a:pPr>
            <a:r>
              <a:rPr lang="es-CO" sz="3600" i="1" dirty="0">
                <a:solidFill>
                  <a:schemeClr val="bg2"/>
                </a:solidFill>
                <a:latin typeface="Arial Black" panose="020B0A04020102020204" pitchFamily="34" charset="0"/>
                <a:cs typeface="Arial" panose="020B0604020202020204" pitchFamily="34" charset="0"/>
              </a:rPr>
              <a:t> Por eso, aprendemos siempre.</a:t>
            </a:r>
          </a:p>
          <a:p>
            <a:pPr marL="0" indent="0" algn="r">
              <a:buNone/>
            </a:pPr>
            <a:r>
              <a:rPr lang="es-CO" sz="3600" dirty="0">
                <a:solidFill>
                  <a:schemeClr val="bg2"/>
                </a:solidFill>
              </a:rPr>
              <a:t>          Freire</a:t>
            </a:r>
          </a:p>
        </p:txBody>
      </p:sp>
    </p:spTree>
    <p:extLst>
      <p:ext uri="{BB962C8B-B14F-4D97-AF65-F5344CB8AC3E}">
        <p14:creationId xmlns:p14="http://schemas.microsoft.com/office/powerpoint/2010/main" val="32162954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1BDD7A5-B32C-4EB6-A993-10AA51A65299}"/>
              </a:ext>
            </a:extLst>
          </p:cNvPr>
          <p:cNvSpPr txBox="1"/>
          <p:nvPr/>
        </p:nvSpPr>
        <p:spPr>
          <a:xfrm>
            <a:off x="209549" y="3914775"/>
            <a:ext cx="6819901" cy="2246769"/>
          </a:xfrm>
          <a:prstGeom prst="rect">
            <a:avLst/>
          </a:prstGeom>
          <a:noFill/>
        </p:spPr>
        <p:txBody>
          <a:bodyPr wrap="square">
            <a:spAutoFit/>
          </a:bodyPr>
          <a:lstStyle/>
          <a:p>
            <a:r>
              <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rPr>
              <a:t>Agradecemos su atención</a:t>
            </a: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p:txBody>
      </p:sp>
    </p:spTree>
    <p:extLst>
      <p:ext uri="{BB962C8B-B14F-4D97-AF65-F5344CB8AC3E}">
        <p14:creationId xmlns:p14="http://schemas.microsoft.com/office/powerpoint/2010/main" val="3735060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628775" y="1351508"/>
            <a:ext cx="7943851" cy="5201424"/>
          </a:xfrm>
          <a:prstGeom prst="rect">
            <a:avLst/>
          </a:prstGeom>
          <a:noFill/>
        </p:spPr>
        <p:txBody>
          <a:bodyPr wrap="square">
            <a:spAutoFit/>
          </a:bodyPr>
          <a:lstStyle/>
          <a:p>
            <a:pPr algn="ctr"/>
            <a:r>
              <a:rPr lang="es-ES" sz="3600" b="1" dirty="0">
                <a:solidFill>
                  <a:schemeClr val="bg2"/>
                </a:solidFill>
              </a:rPr>
              <a:t>TRANSFORMACION DEL FEUDALISMO</a:t>
            </a:r>
            <a:br>
              <a:rPr lang="es-ES" sz="3600" b="1" dirty="0">
                <a:solidFill>
                  <a:schemeClr val="bg2"/>
                </a:solidFill>
              </a:rPr>
            </a:br>
            <a:r>
              <a:rPr lang="es-ES" sz="3600" b="1" dirty="0">
                <a:solidFill>
                  <a:schemeClr val="bg2"/>
                </a:solidFill>
              </a:rPr>
              <a:t>AL CAPITALISMO</a:t>
            </a:r>
          </a:p>
          <a:p>
            <a:pPr algn="ctr"/>
            <a:endParaRPr lang="es-ES" sz="3200" b="1" dirty="0">
              <a:solidFill>
                <a:schemeClr val="bg2"/>
              </a:solidFill>
            </a:endParaRPr>
          </a:p>
          <a:p>
            <a:r>
              <a:rPr lang="es-ES" sz="2800" dirty="0">
                <a:solidFill>
                  <a:schemeClr val="bg2"/>
                </a:solidFill>
              </a:rPr>
              <a:t>REVOLUCION INDUSTRIAL (maquina)</a:t>
            </a:r>
          </a:p>
          <a:p>
            <a:r>
              <a:rPr lang="es-ES" sz="2800" dirty="0">
                <a:solidFill>
                  <a:schemeClr val="bg2"/>
                </a:solidFill>
                <a:hlinkClick r:id="rId3"/>
              </a:rPr>
              <a:t>https://www.youtube.com/watch?v=3LQAnFEADl4</a:t>
            </a:r>
            <a:r>
              <a:rPr lang="es-ES" sz="2800" dirty="0">
                <a:solidFill>
                  <a:schemeClr val="bg2"/>
                </a:solidFill>
              </a:rPr>
              <a:t> </a:t>
            </a:r>
          </a:p>
          <a:p>
            <a:endParaRPr lang="es-ES" sz="2800" dirty="0">
              <a:solidFill>
                <a:schemeClr val="bg2"/>
              </a:solidFill>
            </a:endParaRPr>
          </a:p>
          <a:p>
            <a:r>
              <a:rPr lang="es-ES" sz="2800" dirty="0">
                <a:solidFill>
                  <a:schemeClr val="bg2"/>
                </a:solidFill>
              </a:rPr>
              <a:t>REVOLUCION FRANCESA 1789-1799  (“libertad, igualdad y fraternidad”)</a:t>
            </a:r>
          </a:p>
          <a:p>
            <a:endParaRPr lang="es-ES" sz="2800" dirty="0">
              <a:solidFill>
                <a:schemeClr val="bg2"/>
              </a:solidFill>
            </a:endParaRPr>
          </a:p>
          <a:p>
            <a:r>
              <a:rPr lang="es-ES" sz="2800" dirty="0">
                <a:solidFill>
                  <a:schemeClr val="bg2"/>
                </a:solidFill>
              </a:rPr>
              <a:t>LIBERALISMO DE ESTADO (“dejar hacer, dejar pasar”) </a:t>
            </a:r>
            <a:endParaRPr lang="es-CO" sz="2800" dirty="0">
              <a:solidFill>
                <a:schemeClr val="bg2"/>
              </a:solidFill>
            </a:endParaRPr>
          </a:p>
          <a:p>
            <a:pPr algn="ctr"/>
            <a:endParaRPr lang="es-CO" sz="3200" b="1" dirty="0">
              <a:solidFill>
                <a:schemeClr val="bg2"/>
              </a:solidFill>
            </a:endParaRPr>
          </a:p>
        </p:txBody>
      </p:sp>
    </p:spTree>
    <p:extLst>
      <p:ext uri="{BB962C8B-B14F-4D97-AF65-F5344CB8AC3E}">
        <p14:creationId xmlns:p14="http://schemas.microsoft.com/office/powerpoint/2010/main" val="689909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D471B20-9AC8-4673-A287-D4128D919320}"/>
              </a:ext>
            </a:extLst>
          </p:cNvPr>
          <p:cNvSpPr txBox="1"/>
          <p:nvPr/>
        </p:nvSpPr>
        <p:spPr>
          <a:xfrm>
            <a:off x="761999" y="3735765"/>
            <a:ext cx="9001125" cy="2215991"/>
          </a:xfrm>
          <a:prstGeom prst="rect">
            <a:avLst/>
          </a:prstGeom>
          <a:noFill/>
        </p:spPr>
        <p:txBody>
          <a:bodyPr wrap="square">
            <a:spAutoFit/>
          </a:bodyPr>
          <a:lstStyle/>
          <a:p>
            <a:pPr algn="ctr"/>
            <a:r>
              <a:rPr lang="es-ES" sz="3600" b="1" dirty="0">
                <a:solidFill>
                  <a:schemeClr val="bg2"/>
                </a:solidFill>
              </a:rPr>
              <a:t>HISTORIA DEL SINDICALISMO</a:t>
            </a:r>
          </a:p>
          <a:p>
            <a:endParaRPr lang="es-ES" dirty="0"/>
          </a:p>
          <a:p>
            <a:endParaRPr lang="es-ES" dirty="0"/>
          </a:p>
          <a:p>
            <a:r>
              <a:rPr lang="es-CO" sz="2400" dirty="0">
                <a:solidFill>
                  <a:schemeClr val="bg2"/>
                </a:solidFill>
                <a:hlinkClick r:id="rId3"/>
              </a:rPr>
              <a:t>https://www.youtube.com/watch?v=BdsfLzHBZmM</a:t>
            </a:r>
            <a:r>
              <a:rPr lang="es-CO" sz="2400" dirty="0">
                <a:solidFill>
                  <a:schemeClr val="bg2"/>
                </a:solidFill>
              </a:rPr>
              <a:t> </a:t>
            </a:r>
          </a:p>
          <a:p>
            <a:endParaRPr lang="es-ES" sz="2400" dirty="0">
              <a:solidFill>
                <a:schemeClr val="bg2"/>
              </a:solidFill>
            </a:endParaRPr>
          </a:p>
          <a:p>
            <a:endParaRPr lang="es-CO" dirty="0">
              <a:solidFill>
                <a:schemeClr val="bg1"/>
              </a:solidFill>
            </a:endParaRPr>
          </a:p>
        </p:txBody>
      </p:sp>
    </p:spTree>
    <p:extLst>
      <p:ext uri="{BB962C8B-B14F-4D97-AF65-F5344CB8AC3E}">
        <p14:creationId xmlns:p14="http://schemas.microsoft.com/office/powerpoint/2010/main" val="756401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427695" y="653382"/>
            <a:ext cx="8248651" cy="5509200"/>
          </a:xfrm>
          <a:prstGeom prst="rect">
            <a:avLst/>
          </a:prstGeom>
          <a:noFill/>
        </p:spPr>
        <p:txBody>
          <a:bodyPr wrap="square">
            <a:spAutoFit/>
          </a:bodyPr>
          <a:lstStyle/>
          <a:p>
            <a:pPr algn="ctr"/>
            <a:r>
              <a:rPr lang="es-ES" sz="3600" b="1" dirty="0">
                <a:solidFill>
                  <a:schemeClr val="bg2"/>
                </a:solidFill>
              </a:rPr>
              <a:t>PRIMERAS FORMAS ORGANIZATIVAS</a:t>
            </a:r>
            <a:br>
              <a:rPr lang="es-ES" sz="3600" b="1" dirty="0">
                <a:solidFill>
                  <a:schemeClr val="bg2"/>
                </a:solidFill>
              </a:rPr>
            </a:br>
            <a:r>
              <a:rPr lang="es-ES" sz="3600" b="1" dirty="0">
                <a:solidFill>
                  <a:schemeClr val="bg2"/>
                </a:solidFill>
              </a:rPr>
              <a:t>DE LOS TRABAJADORES </a:t>
            </a:r>
          </a:p>
          <a:p>
            <a:pPr marL="457200" indent="-457200">
              <a:buFont typeface="Wingdings" panose="05000000000000000000" pitchFamily="2" charset="2"/>
              <a:buChar char="q"/>
            </a:pPr>
            <a:r>
              <a:rPr lang="es-ES" sz="2800" dirty="0">
                <a:solidFill>
                  <a:schemeClr val="bg2"/>
                </a:solidFill>
              </a:rPr>
              <a:t>MOVIMIENTO LUDITA</a:t>
            </a:r>
          </a:p>
          <a:p>
            <a:pPr marL="0" indent="0" algn="just">
              <a:buNone/>
            </a:pPr>
            <a:r>
              <a:rPr lang="es-ES" sz="2800" dirty="0">
                <a:solidFill>
                  <a:schemeClr val="bg2"/>
                </a:solidFill>
              </a:rPr>
              <a:t>El </a:t>
            </a:r>
            <a:r>
              <a:rPr lang="es-ES" sz="2800" b="1" dirty="0">
                <a:solidFill>
                  <a:schemeClr val="bg2"/>
                </a:solidFill>
              </a:rPr>
              <a:t>ludismo</a:t>
            </a:r>
            <a:r>
              <a:rPr lang="es-ES" sz="2800" dirty="0">
                <a:solidFill>
                  <a:schemeClr val="bg2"/>
                </a:solidFill>
              </a:rPr>
              <a:t> fue un movimiento encabezado por artesanos ingleses en el siglo XIX, que protestaron entre los años 1811 y 1816 contra las nuevas máquinas que destruían el empleo. Los telares industriales y la máquina de hilar industrial introducidos durante la Revolución Industrial amenazaban con reemplazar a los artesanos con trabajadores menos cualificados y que cobraban salarios más bajos, dejándoles sin trabajo</a:t>
            </a:r>
            <a:endParaRPr lang="es-CO" sz="2800" b="1" dirty="0">
              <a:solidFill>
                <a:schemeClr val="bg2"/>
              </a:solidFill>
              <a:latin typeface="Times" panose="02020603050405020304" pitchFamily="18" charset="0"/>
            </a:endParaRPr>
          </a:p>
        </p:txBody>
      </p:sp>
      <p:sp>
        <p:nvSpPr>
          <p:cNvPr id="3" name="Rectángulo 2">
            <a:extLst>
              <a:ext uri="{FF2B5EF4-FFF2-40B4-BE49-F238E27FC236}">
                <a16:creationId xmlns:a16="http://schemas.microsoft.com/office/drawing/2014/main" id="{3EA74200-26CF-0689-D703-D12119558B16}"/>
              </a:ext>
            </a:extLst>
          </p:cNvPr>
          <p:cNvSpPr/>
          <p:nvPr/>
        </p:nvSpPr>
        <p:spPr>
          <a:xfrm>
            <a:off x="5742878" y="228600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647547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495299" y="773490"/>
            <a:ext cx="8543926" cy="5386090"/>
          </a:xfrm>
          <a:prstGeom prst="rect">
            <a:avLst/>
          </a:prstGeom>
          <a:noFill/>
        </p:spPr>
        <p:txBody>
          <a:bodyPr wrap="square">
            <a:spAutoFit/>
          </a:bodyPr>
          <a:lstStyle/>
          <a:p>
            <a:pPr algn="ctr"/>
            <a:r>
              <a:rPr lang="es-ES" sz="3600" b="1" dirty="0">
                <a:solidFill>
                  <a:schemeClr val="bg2"/>
                </a:solidFill>
              </a:rPr>
              <a:t>PRIMERAS FORMAS ORGANIZATIVAS</a:t>
            </a:r>
            <a:br>
              <a:rPr lang="es-ES" sz="3600" b="1" dirty="0">
                <a:solidFill>
                  <a:schemeClr val="bg2"/>
                </a:solidFill>
              </a:rPr>
            </a:br>
            <a:r>
              <a:rPr lang="es-ES" sz="3600" b="1" dirty="0">
                <a:solidFill>
                  <a:schemeClr val="bg2"/>
                </a:solidFill>
              </a:rPr>
              <a:t>DE LOS TRABAJADORES</a:t>
            </a:r>
            <a:endParaRPr lang="es-CO" sz="2800" dirty="0">
              <a:solidFill>
                <a:schemeClr val="bg1"/>
              </a:solidFill>
            </a:endParaRPr>
          </a:p>
          <a:p>
            <a:pPr marL="342900" indent="-342900" algn="just">
              <a:buFont typeface="Wingdings" panose="05000000000000000000" pitchFamily="2" charset="2"/>
              <a:buChar char="q"/>
            </a:pPr>
            <a:r>
              <a:rPr lang="es-ES" sz="3200" dirty="0">
                <a:solidFill>
                  <a:schemeClr val="bg2"/>
                </a:solidFill>
              </a:rPr>
              <a:t>CARTISMO. </a:t>
            </a:r>
          </a:p>
          <a:p>
            <a:pPr marL="0" indent="0" algn="just">
              <a:buNone/>
            </a:pPr>
            <a:r>
              <a:rPr lang="es-ES" sz="2400" dirty="0">
                <a:solidFill>
                  <a:schemeClr val="bg2"/>
                </a:solidFill>
              </a:rPr>
              <a:t>Al igual que el ludismo el cartismo fue un movimiento propio de la </a:t>
            </a:r>
            <a:r>
              <a:rPr lang="es-ES" sz="2400" b="1" dirty="0">
                <a:solidFill>
                  <a:schemeClr val="bg2"/>
                </a:solidFill>
              </a:rPr>
              <a:t>primera etapa</a:t>
            </a:r>
            <a:r>
              <a:rPr lang="es-ES" sz="2400" dirty="0">
                <a:solidFill>
                  <a:schemeClr val="bg2"/>
                </a:solidFill>
              </a:rPr>
              <a:t> del movimiento obrero. Pero, a diferencia de aquel, tuvo una índole esencialmente política. El término procede de la </a:t>
            </a:r>
            <a:r>
              <a:rPr lang="es-ES" sz="2400" b="1" i="1" dirty="0">
                <a:solidFill>
                  <a:schemeClr val="bg2"/>
                </a:solidFill>
              </a:rPr>
              <a:t>“Carta del Pueblo”</a:t>
            </a:r>
            <a:r>
              <a:rPr lang="es-ES" sz="2400" dirty="0">
                <a:solidFill>
                  <a:schemeClr val="bg2"/>
                </a:solidFill>
              </a:rPr>
              <a:t>, documento enviado al Parlamento Británico en </a:t>
            </a:r>
            <a:r>
              <a:rPr lang="es-ES" sz="2400" b="1" dirty="0">
                <a:solidFill>
                  <a:schemeClr val="bg2"/>
                </a:solidFill>
              </a:rPr>
              <a:t>1838</a:t>
            </a:r>
            <a:r>
              <a:rPr lang="es-ES" sz="2400" dirty="0">
                <a:solidFill>
                  <a:schemeClr val="bg2"/>
                </a:solidFill>
              </a:rPr>
              <a:t>, en el que se reivindicaba el </a:t>
            </a:r>
            <a:r>
              <a:rPr lang="es-ES" sz="2400" b="1" dirty="0">
                <a:solidFill>
                  <a:schemeClr val="bg2"/>
                </a:solidFill>
              </a:rPr>
              <a:t>sufragio universal</a:t>
            </a:r>
            <a:r>
              <a:rPr lang="es-ES" sz="2400" dirty="0">
                <a:solidFill>
                  <a:schemeClr val="bg2"/>
                </a:solidFill>
              </a:rPr>
              <a:t> masculino y la participación de los obreros en dicha institución. Los defensores del cartismo pensaban que cuando los trabajadores alcanzasen el poder político, podrían adecuar las leyes a sus intereses de clase. La </a:t>
            </a:r>
            <a:r>
              <a:rPr lang="es-ES" sz="2400" b="1" dirty="0">
                <a:solidFill>
                  <a:schemeClr val="bg2"/>
                </a:solidFill>
              </a:rPr>
              <a:t>duración</a:t>
            </a:r>
            <a:r>
              <a:rPr lang="es-ES" sz="2400" dirty="0">
                <a:solidFill>
                  <a:schemeClr val="bg2"/>
                </a:solidFill>
              </a:rPr>
              <a:t> de este movimiento abarcó una década, entre 1838 y 1848</a:t>
            </a:r>
            <a:endParaRPr lang="es-CO" sz="2400" dirty="0">
              <a:solidFill>
                <a:schemeClr val="bg2"/>
              </a:solidFill>
            </a:endParaRPr>
          </a:p>
        </p:txBody>
      </p:sp>
    </p:spTree>
    <p:extLst>
      <p:ext uri="{BB962C8B-B14F-4D97-AF65-F5344CB8AC3E}">
        <p14:creationId xmlns:p14="http://schemas.microsoft.com/office/powerpoint/2010/main" val="3457962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495299" y="773490"/>
            <a:ext cx="8543926" cy="5447645"/>
          </a:xfrm>
          <a:prstGeom prst="rect">
            <a:avLst/>
          </a:prstGeom>
          <a:noFill/>
        </p:spPr>
        <p:txBody>
          <a:bodyPr wrap="square">
            <a:spAutoFit/>
          </a:bodyPr>
          <a:lstStyle/>
          <a:p>
            <a:pPr algn="ctr"/>
            <a:r>
              <a:rPr lang="es-ES" sz="3600" b="1" dirty="0">
                <a:solidFill>
                  <a:schemeClr val="bg2"/>
                </a:solidFill>
              </a:rPr>
              <a:t>PRIMERAS FORMAS ORGANIZATIVAS</a:t>
            </a:r>
            <a:br>
              <a:rPr lang="es-ES" sz="3600" b="1" dirty="0">
                <a:solidFill>
                  <a:schemeClr val="bg2"/>
                </a:solidFill>
              </a:rPr>
            </a:br>
            <a:r>
              <a:rPr lang="es-ES" sz="3600" b="1" dirty="0">
                <a:solidFill>
                  <a:schemeClr val="bg2"/>
                </a:solidFill>
              </a:rPr>
              <a:t>DE LOS TRABAJADORES</a:t>
            </a:r>
          </a:p>
          <a:p>
            <a:pPr marL="342900" indent="-342900">
              <a:buFont typeface="Wingdings" panose="05000000000000000000" pitchFamily="2" charset="2"/>
              <a:buChar char="q"/>
            </a:pPr>
            <a:r>
              <a:rPr lang="es-ES" sz="3200" dirty="0">
                <a:solidFill>
                  <a:schemeClr val="bg2"/>
                </a:solidFill>
              </a:rPr>
              <a:t>CARTISMO. </a:t>
            </a:r>
          </a:p>
          <a:p>
            <a:pPr algn="just"/>
            <a:r>
              <a:rPr lang="es-ES" sz="2400" dirty="0">
                <a:solidFill>
                  <a:schemeClr val="bg2"/>
                </a:solidFill>
              </a:rPr>
              <a:t>El cartismo supuso la toma de contacto de las masas obreras con la </a:t>
            </a:r>
            <a:r>
              <a:rPr lang="es-ES" sz="2400" b="1" dirty="0">
                <a:solidFill>
                  <a:schemeClr val="bg2"/>
                </a:solidFill>
              </a:rPr>
              <a:t>acción política</a:t>
            </a:r>
            <a:r>
              <a:rPr lang="es-ES" sz="2400" dirty="0">
                <a:solidFill>
                  <a:schemeClr val="bg2"/>
                </a:solidFill>
              </a:rPr>
              <a:t>. Hasta entonces habían concentrado su empeño en la conquista de mejoras de carácter laboral.</a:t>
            </a:r>
            <a:br>
              <a:rPr lang="es-ES" sz="2400" dirty="0">
                <a:solidFill>
                  <a:schemeClr val="bg2"/>
                </a:solidFill>
              </a:rPr>
            </a:br>
            <a:r>
              <a:rPr lang="es-ES" sz="2400" dirty="0">
                <a:solidFill>
                  <a:schemeClr val="bg2"/>
                </a:solidFill>
              </a:rPr>
              <a:t>En la “Carta” </a:t>
            </a:r>
            <a:r>
              <a:rPr lang="es-ES" sz="2400" b="1" dirty="0">
                <a:solidFill>
                  <a:schemeClr val="bg2"/>
                </a:solidFill>
              </a:rPr>
              <a:t>demandaban</a:t>
            </a:r>
            <a:r>
              <a:rPr lang="es-ES" sz="2400" dirty="0">
                <a:solidFill>
                  <a:schemeClr val="bg2"/>
                </a:solidFill>
              </a:rPr>
              <a:t> el </a:t>
            </a:r>
            <a:r>
              <a:rPr lang="es-ES" sz="2400" i="1" dirty="0">
                <a:solidFill>
                  <a:schemeClr val="bg2"/>
                </a:solidFill>
              </a:rPr>
              <a:t>sufragio universal</a:t>
            </a:r>
            <a:r>
              <a:rPr lang="es-ES" sz="2400" dirty="0">
                <a:solidFill>
                  <a:schemeClr val="bg2"/>
                </a:solidFill>
              </a:rPr>
              <a:t>, la </a:t>
            </a:r>
            <a:r>
              <a:rPr lang="es-ES" sz="2400" i="1" dirty="0">
                <a:solidFill>
                  <a:schemeClr val="bg2"/>
                </a:solidFill>
              </a:rPr>
              <a:t>supresión del certificado de propiedad</a:t>
            </a:r>
            <a:r>
              <a:rPr lang="es-ES" sz="2400" dirty="0">
                <a:solidFill>
                  <a:schemeClr val="bg2"/>
                </a:solidFill>
              </a:rPr>
              <a:t> como requisito para formar parte del Parlamento, </a:t>
            </a:r>
            <a:r>
              <a:rPr lang="es-ES" sz="2400" i="1" dirty="0">
                <a:solidFill>
                  <a:schemeClr val="bg2"/>
                </a:solidFill>
              </a:rPr>
              <a:t>inmunidad parlamentaria</a:t>
            </a:r>
            <a:r>
              <a:rPr lang="es-ES" sz="2400" dirty="0">
                <a:solidFill>
                  <a:schemeClr val="bg2"/>
                </a:solidFill>
              </a:rPr>
              <a:t>, un </a:t>
            </a:r>
            <a:r>
              <a:rPr lang="es-ES" sz="2400" i="1" dirty="0">
                <a:solidFill>
                  <a:schemeClr val="bg2"/>
                </a:solidFill>
              </a:rPr>
              <a:t>sueldo para los diputados</a:t>
            </a:r>
            <a:r>
              <a:rPr lang="es-ES" sz="2400" dirty="0">
                <a:solidFill>
                  <a:schemeClr val="bg2"/>
                </a:solidFill>
              </a:rPr>
              <a:t>, etc.; estas peticiones poseían un marcado carácter político y eran necesarias -según sus defensores- para conseguir una profunda </a:t>
            </a:r>
            <a:r>
              <a:rPr lang="es-ES" sz="2400" b="1" dirty="0">
                <a:solidFill>
                  <a:schemeClr val="bg2"/>
                </a:solidFill>
              </a:rPr>
              <a:t>transformación social</a:t>
            </a:r>
            <a:r>
              <a:rPr lang="es-ES" sz="2400" dirty="0">
                <a:solidFill>
                  <a:schemeClr val="bg2"/>
                </a:solidFill>
              </a:rPr>
              <a:t>.</a:t>
            </a:r>
          </a:p>
          <a:p>
            <a:pPr algn="ctr"/>
            <a:endParaRPr lang="es-CO" sz="2800" dirty="0">
              <a:solidFill>
                <a:schemeClr val="bg1"/>
              </a:solidFill>
            </a:endParaRPr>
          </a:p>
        </p:txBody>
      </p:sp>
    </p:spTree>
    <p:extLst>
      <p:ext uri="{BB962C8B-B14F-4D97-AF65-F5344CB8AC3E}">
        <p14:creationId xmlns:p14="http://schemas.microsoft.com/office/powerpoint/2010/main" val="4017722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495299" y="344774"/>
            <a:ext cx="8603731" cy="6063198"/>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just"/>
            <a:endParaRPr lang="es-ES" sz="2400" dirty="0"/>
          </a:p>
          <a:p>
            <a:pPr algn="just"/>
            <a:r>
              <a:rPr lang="es-ES" sz="2800" dirty="0"/>
              <a:t>El movimiento fracasó, entre otras causas, por las </a:t>
            </a:r>
            <a:r>
              <a:rPr lang="es-ES" sz="2800" b="1" dirty="0"/>
              <a:t>disensiones </a:t>
            </a:r>
            <a:r>
              <a:rPr lang="es-ES" sz="2800" dirty="0"/>
              <a:t>internas entre sus diversas tendencias, la moderada y la radical. La tendencia </a:t>
            </a:r>
            <a:r>
              <a:rPr lang="es-ES" sz="2800" b="1" dirty="0"/>
              <a:t>moderada</a:t>
            </a:r>
            <a:r>
              <a:rPr lang="es-ES" sz="2800" dirty="0"/>
              <a:t> la representaban</a:t>
            </a:r>
            <a:r>
              <a:rPr lang="es-ES" sz="2800" i="1" dirty="0"/>
              <a:t> Lovett</a:t>
            </a:r>
            <a:r>
              <a:rPr lang="es-ES" sz="2800" dirty="0"/>
              <a:t> y </a:t>
            </a:r>
            <a:r>
              <a:rPr lang="es-ES" sz="2800" b="1" i="1" dirty="0"/>
              <a:t>Owen</a:t>
            </a:r>
            <a:r>
              <a:rPr lang="es-ES" sz="2800" dirty="0"/>
              <a:t>, inclinados a demandas de tipo económico y laboral; la más </a:t>
            </a:r>
            <a:r>
              <a:rPr lang="es-ES" sz="2800" b="1" dirty="0"/>
              <a:t>radical</a:t>
            </a:r>
            <a:r>
              <a:rPr lang="es-ES" sz="2800" dirty="0"/>
              <a:t> la lideraron el irlandés </a:t>
            </a:r>
            <a:r>
              <a:rPr lang="es-ES" sz="2800" i="1" dirty="0"/>
              <a:t>O’Connor</a:t>
            </a:r>
            <a:r>
              <a:rPr lang="es-ES" sz="2800" dirty="0"/>
              <a:t> y </a:t>
            </a:r>
            <a:r>
              <a:rPr lang="es-ES" sz="2800" i="1" dirty="0"/>
              <a:t>O’Brien</a:t>
            </a:r>
            <a:r>
              <a:rPr lang="es-ES" sz="2800" dirty="0"/>
              <a:t>, ambos partidarios de acciones contundentes que incluían el empleo de la huelga general.</a:t>
            </a:r>
            <a:br>
              <a:rPr lang="es-ES" sz="2800" dirty="0"/>
            </a:br>
            <a:r>
              <a:rPr lang="es-ES" sz="2800" dirty="0"/>
              <a:t>La </a:t>
            </a:r>
            <a:r>
              <a:rPr lang="es-ES" sz="2800" b="1" dirty="0"/>
              <a:t>represión</a:t>
            </a:r>
            <a:r>
              <a:rPr lang="es-ES" sz="2800" dirty="0"/>
              <a:t> del gobierno británico, que militarizó las zonas en donde la agitación se hizo más activa, abortó el movimiento. Éste quedó escindido de forma irreversible hasta su desaparición.</a:t>
            </a:r>
          </a:p>
          <a:p>
            <a:pPr marL="342900" indent="-342900">
              <a:buFont typeface="Wingdings" panose="05000000000000000000" pitchFamily="2" charset="2"/>
              <a:buChar char="q"/>
            </a:pPr>
            <a:endParaRPr lang="es-CO" sz="2800" dirty="0">
              <a:solidFill>
                <a:schemeClr val="bg1"/>
              </a:solidFill>
            </a:endParaRPr>
          </a:p>
        </p:txBody>
      </p:sp>
    </p:spTree>
    <p:extLst>
      <p:ext uri="{BB962C8B-B14F-4D97-AF65-F5344CB8AC3E}">
        <p14:creationId xmlns:p14="http://schemas.microsoft.com/office/powerpoint/2010/main" val="1931780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4067175" y="982176"/>
            <a:ext cx="6810376" cy="5539978"/>
          </a:xfrm>
          <a:prstGeom prst="rect">
            <a:avLst/>
          </a:prstGeom>
          <a:noFill/>
        </p:spPr>
        <p:txBody>
          <a:bodyPr wrap="square">
            <a:spAutoFit/>
          </a:bodyPr>
          <a:lstStyle/>
          <a:p>
            <a:pPr algn="ctr"/>
            <a:r>
              <a:rPr lang="es-CO" sz="3600" b="1" dirty="0">
                <a:solidFill>
                  <a:schemeClr val="bg2"/>
                </a:solidFill>
              </a:rPr>
              <a:t>LA PRIMERA INTERNACIONAL OBRERA (1864-1876)</a:t>
            </a:r>
          </a:p>
          <a:p>
            <a:r>
              <a:rPr lang="es-CO" sz="2400" dirty="0">
                <a:solidFill>
                  <a:schemeClr val="bg2"/>
                </a:solidFill>
              </a:rPr>
              <a:t>H</a:t>
            </a:r>
            <a:r>
              <a:rPr lang="es-CO" sz="2400" dirty="0">
                <a:solidFill>
                  <a:schemeClr val="bg2"/>
                </a:solidFill>
                <a:effectLst/>
              </a:rPr>
              <a:t>ay que situarse en el contexto de la industrialización del continente europeo. Después de medio siglo de luchas obreras para conseguir mejoras sustanciales en las condiciones de trabajo y de vida, la aparición de ideologías revolucionarias como el marxismo y el anarquismo (capaces de movilizar a los obreros y de dotarlos de un programa claro de medios y objetivos), será un factor determinante del desarrollo del internacionalismo obrero.</a:t>
            </a:r>
            <a:r>
              <a:rPr lang="es-CO" sz="5400" dirty="0"/>
              <a:t> </a:t>
            </a:r>
          </a:p>
          <a:p>
            <a:pPr algn="ctr"/>
            <a:endParaRPr lang="es-CO" sz="3600" dirty="0">
              <a:solidFill>
                <a:schemeClr val="bg2"/>
              </a:solidFill>
            </a:endParaRPr>
          </a:p>
        </p:txBody>
      </p:sp>
    </p:spTree>
    <p:extLst>
      <p:ext uri="{BB962C8B-B14F-4D97-AF65-F5344CB8AC3E}">
        <p14:creationId xmlns:p14="http://schemas.microsoft.com/office/powerpoint/2010/main" val="364320950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607</TotalTime>
  <Words>890</Words>
  <Application>Microsoft Office PowerPoint</Application>
  <PresentationFormat>Panorámica</PresentationFormat>
  <Paragraphs>167</Paragraphs>
  <Slides>29</Slides>
  <Notes>0</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29</vt:i4>
      </vt:variant>
    </vt:vector>
  </HeadingPairs>
  <TitlesOfParts>
    <vt:vector size="38" baseType="lpstr">
      <vt:lpstr>Aharoni</vt:lpstr>
      <vt:lpstr>Arial</vt:lpstr>
      <vt:lpstr>Arial Black</vt:lpstr>
      <vt:lpstr>Calibri</vt:lpstr>
      <vt:lpstr>Calibri Light</vt:lpstr>
      <vt:lpstr>Helvetica</vt:lpstr>
      <vt:lpstr>Times</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Orjuela Acuña Armando</dc:creator>
  <cp:lastModifiedBy>Reinaldo Medina</cp:lastModifiedBy>
  <cp:revision>39</cp:revision>
  <dcterms:created xsi:type="dcterms:W3CDTF">2022-02-17T20:10:11Z</dcterms:created>
  <dcterms:modified xsi:type="dcterms:W3CDTF">2026-05-25T15:39:02Z</dcterms:modified>
</cp:coreProperties>
</file>